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12192000"/>
  <p:notesSz cx="6858000" cy="9144000"/>
  <p:embeddedFontLst>
    <p:embeddedFont>
      <p:font typeface="Cookie"/>
      <p:regular r:id="rId51"/>
    </p:embeddedFont>
    <p:embeddedFont>
      <p:font typeface="Corben"/>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3" roundtripDataSignature="AMtx7mg8cblBtLtwkeuoVHd3xOy4Z4vY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ookie-regular.fntdata"/><Relationship Id="rId50" Type="http://schemas.openxmlformats.org/officeDocument/2006/relationships/slide" Target="slides/slide46.xml"/><Relationship Id="rId53" Type="http://customschemas.google.com/relationships/presentationmetadata" Target="metadata"/><Relationship Id="rId52" Type="http://schemas.openxmlformats.org/officeDocument/2006/relationships/font" Target="fonts/Corben-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웹개발을 배우면서 오류의 원인과 해결 방법을 기록하고 정리하는 것의 중요성을 느꼈습니다.</a:t>
            </a:r>
            <a:endParaRPr/>
          </a:p>
          <a:p>
            <a:pPr indent="0" lvl="0" marL="0" rtl="0" algn="l">
              <a:spcBef>
                <a:spcPts val="0"/>
              </a:spcBef>
              <a:spcAft>
                <a:spcPts val="0"/>
              </a:spcAft>
              <a:buNone/>
            </a:pPr>
            <a:r>
              <a:rPr lang="ko-KR"/>
              <a:t>인터넷 상에도 이미 수많은 개발자들이 오류와 해결 방법을 찾아서 기록해 두었지만 그것들을 본인의 코드와 비교하기가 힘든 점이 있습니다. 이에 개발자가 처한 개발 환경이나 요구사항에 따른 해결법을 스스로 기록하고 공유하며, 다른 개발자들과 소통하기 쉬운 사이트를 만드는 것을 목표로 본 프로젝트를 진행하였습니다. </a:t>
            </a:r>
            <a:endParaRPr/>
          </a:p>
          <a:p>
            <a:pPr indent="0" lvl="0" marL="0" rtl="0" algn="l">
              <a:spcBef>
                <a:spcPts val="0"/>
              </a:spcBef>
              <a:spcAft>
                <a:spcPts val="0"/>
              </a:spcAft>
              <a:buNone/>
            </a:pPr>
            <a:r>
              <a:t/>
            </a:r>
            <a:endParaRPr/>
          </a:p>
        </p:txBody>
      </p:sp>
      <p:sp>
        <p:nvSpPr>
          <p:cNvPr id="122" name="Google Shape;12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4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5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5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5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5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5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6"/>
          <p:cNvSpPr/>
          <p:nvPr>
            <p:ph idx="2" type="pic"/>
          </p:nvPr>
        </p:nvSpPr>
        <p:spPr>
          <a:xfrm>
            <a:off x="5183188" y="987425"/>
            <a:ext cx="6172200" cy="4873625"/>
          </a:xfrm>
          <a:prstGeom prst="rect">
            <a:avLst/>
          </a:prstGeom>
          <a:noFill/>
          <a:ln>
            <a:noFill/>
          </a:ln>
        </p:spPr>
      </p:sp>
      <p:sp>
        <p:nvSpPr>
          <p:cNvPr id="68" name="Google Shape;68;p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5.jp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5.jpg"/><Relationship Id="rId6" Type="http://schemas.openxmlformats.org/officeDocument/2006/relationships/image" Target="../media/image14.png"/><Relationship Id="rId7"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2.jp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1.jp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6.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0.png"/><Relationship Id="rId6"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7.png"/><Relationship Id="rId6"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0.png"/><Relationship Id="rId6"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9.png"/><Relationship Id="rId6"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12.png"/><Relationship Id="rId5"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4.png"/><Relationship Id="rId6"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10.png"/><Relationship Id="rId6"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10.png"/><Relationship Id="rId6" Type="http://schemas.openxmlformats.org/officeDocument/2006/relationships/image" Target="../media/image43.png"/><Relationship Id="rId7"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6.jpg"/><Relationship Id="rId4" Type="http://schemas.openxmlformats.org/officeDocument/2006/relationships/image" Target="../media/image12.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6.jp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grpSp>
        <p:nvGrpSpPr>
          <p:cNvPr id="88" name="Google Shape;88;p1"/>
          <p:cNvGrpSpPr/>
          <p:nvPr/>
        </p:nvGrpSpPr>
        <p:grpSpPr>
          <a:xfrm>
            <a:off x="2912711" y="1546704"/>
            <a:ext cx="6875535" cy="2219584"/>
            <a:chOff x="4098574" y="2385682"/>
            <a:chExt cx="6875535" cy="2219584"/>
          </a:xfrm>
        </p:grpSpPr>
        <p:pic>
          <p:nvPicPr>
            <p:cNvPr id="89" name="Google Shape;89;p1"/>
            <p:cNvPicPr preferRelativeResize="0"/>
            <p:nvPr/>
          </p:nvPicPr>
          <p:blipFill rotWithShape="1">
            <a:blip r:embed="rId3">
              <a:alphaModFix/>
            </a:blip>
            <a:srcRect b="0" l="0" r="0" t="0"/>
            <a:stretch/>
          </p:blipFill>
          <p:spPr>
            <a:xfrm>
              <a:off x="9494965" y="2385682"/>
              <a:ext cx="1479144" cy="2219584"/>
            </a:xfrm>
            <a:prstGeom prst="rect">
              <a:avLst/>
            </a:prstGeom>
            <a:noFill/>
            <a:ln>
              <a:noFill/>
            </a:ln>
          </p:spPr>
        </p:pic>
        <p:sp>
          <p:nvSpPr>
            <p:cNvPr id="90" name="Google Shape;90;p1"/>
            <p:cNvSpPr txBox="1"/>
            <p:nvPr/>
          </p:nvSpPr>
          <p:spPr>
            <a:xfrm>
              <a:off x="4098574" y="2993074"/>
              <a:ext cx="636657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9600" u="none" cap="none" strike="noStrike">
                  <a:solidFill>
                    <a:srgbClr val="007FFF"/>
                  </a:solidFill>
                  <a:latin typeface="Arial"/>
                  <a:ea typeface="Arial"/>
                  <a:cs typeface="Arial"/>
                  <a:sym typeface="Arial"/>
                </a:rPr>
                <a:t>KINGBIRD</a:t>
              </a:r>
              <a:endParaRPr b="1" sz="9600">
                <a:solidFill>
                  <a:srgbClr val="007FFF"/>
                </a:solidFill>
                <a:latin typeface="Arial"/>
                <a:ea typeface="Arial"/>
                <a:cs typeface="Arial"/>
                <a:sym typeface="Arial"/>
              </a:endParaRPr>
            </a:p>
          </p:txBody>
        </p:sp>
      </p:grpSp>
      <p:sp>
        <p:nvSpPr>
          <p:cNvPr id="91" name="Google Shape;91;p1"/>
          <p:cNvSpPr txBox="1"/>
          <p:nvPr/>
        </p:nvSpPr>
        <p:spPr>
          <a:xfrm>
            <a:off x="3209260" y="3835071"/>
            <a:ext cx="5773479"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800">
                <a:solidFill>
                  <a:srgbClr val="222A35"/>
                </a:solidFill>
                <a:latin typeface="Cookie"/>
                <a:ea typeface="Cookie"/>
                <a:cs typeface="Cookie"/>
                <a:sym typeface="Cookie"/>
              </a:rPr>
              <a:t>3조 극락조</a:t>
            </a:r>
            <a:br>
              <a:rPr b="1" lang="ko-KR" sz="2800">
                <a:solidFill>
                  <a:srgbClr val="222A35"/>
                </a:solidFill>
                <a:latin typeface="Cookie"/>
                <a:ea typeface="Cookie"/>
                <a:cs typeface="Cookie"/>
                <a:sym typeface="Cookie"/>
              </a:rPr>
            </a:br>
            <a:r>
              <a:rPr b="1" lang="ko-KR" sz="2800">
                <a:solidFill>
                  <a:srgbClr val="222A35"/>
                </a:solidFill>
                <a:latin typeface="Cookie"/>
                <a:ea typeface="Cookie"/>
                <a:cs typeface="Cookie"/>
                <a:sym typeface="Cookie"/>
              </a:rPr>
              <a:t>개발자들의 커뮤니티 ‘KINGBIRD’</a:t>
            </a:r>
            <a:endParaRPr sz="1600">
              <a:solidFill>
                <a:srgbClr val="222A35"/>
              </a:solidFill>
              <a:latin typeface="Malgun Gothic"/>
              <a:ea typeface="Malgun Gothic"/>
              <a:cs typeface="Malgun Gothic"/>
              <a:sym typeface="Malgun Gothic"/>
            </a:endParaRPr>
          </a:p>
        </p:txBody>
      </p:sp>
      <p:sp>
        <p:nvSpPr>
          <p:cNvPr id="92" name="Google Shape;92;p1"/>
          <p:cNvSpPr txBox="1"/>
          <p:nvPr/>
        </p:nvSpPr>
        <p:spPr>
          <a:xfrm>
            <a:off x="4186126" y="5105361"/>
            <a:ext cx="38197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222A35"/>
                </a:solidFill>
                <a:latin typeface="Cookie"/>
                <a:ea typeface="Cookie"/>
                <a:cs typeface="Cookie"/>
                <a:sym typeface="Cookie"/>
              </a:rPr>
              <a:t>고윤섭, 노다영, 노현중, 박예빈, 임준한</a:t>
            </a:r>
            <a:endParaRPr sz="1800">
              <a:solidFill>
                <a:srgbClr val="222A35"/>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0"/>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10"/>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222" name="Google Shape;222;p10"/>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223" name="Google Shape;223;p10"/>
          <p:cNvSpPr txBox="1"/>
          <p:nvPr/>
        </p:nvSpPr>
        <p:spPr>
          <a:xfrm>
            <a:off x="562127" y="1161187"/>
            <a:ext cx="4763248" cy="19082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007FFF"/>
                </a:solidFill>
                <a:latin typeface="Corben"/>
                <a:ea typeface="Corben"/>
                <a:cs typeface="Corben"/>
                <a:sym typeface="Corben"/>
              </a:rPr>
              <a:t>&lt;화면 페이지 구성&gt;</a:t>
            </a:r>
            <a:br>
              <a:rPr lang="ko-KR" sz="2000">
                <a:solidFill>
                  <a:schemeClr val="dk1"/>
                </a:solidFill>
                <a:latin typeface="Corben"/>
                <a:ea typeface="Corben"/>
                <a:cs typeface="Corben"/>
                <a:sym typeface="Corben"/>
              </a:rPr>
            </a:br>
            <a:r>
              <a:rPr lang="ko-KR" sz="2000">
                <a:solidFill>
                  <a:schemeClr val="dk1"/>
                </a:solidFill>
                <a:latin typeface="Corben"/>
                <a:ea typeface="Corben"/>
                <a:cs typeface="Corben"/>
                <a:sym typeface="Corben"/>
              </a:rPr>
              <a:t>회원가입 페이지</a:t>
            </a:r>
            <a:endParaRPr sz="2000">
              <a:solidFill>
                <a:schemeClr val="dk1"/>
              </a:solidFill>
              <a:latin typeface="Corben"/>
              <a:ea typeface="Corben"/>
              <a:cs typeface="Corben"/>
              <a:sym typeface="Corben"/>
            </a:endParaRPr>
          </a:p>
          <a:p>
            <a:pPr indent="-76200" lvl="0" marL="457200" marR="0" rtl="0" algn="l">
              <a:spcBef>
                <a:spcPts val="1200"/>
              </a:spcBef>
              <a:spcAft>
                <a:spcPts val="0"/>
              </a:spcAft>
              <a:buClr>
                <a:srgbClr val="000000"/>
              </a:buClr>
              <a:buSzPts val="1200"/>
              <a:buFont typeface="Arial"/>
              <a:buChar char="•"/>
            </a:pPr>
            <a:r>
              <a:rPr b="0" i="0" lang="ko-KR" sz="1200" u="none" strike="noStrike">
                <a:solidFill>
                  <a:srgbClr val="000000"/>
                </a:solidFill>
                <a:latin typeface="Cookie"/>
                <a:ea typeface="Cookie"/>
                <a:cs typeface="Cookie"/>
                <a:sym typeface="Cookie"/>
              </a:rPr>
              <a:t>회원 가입 페이지는 로그인 페이지 하단부를 통해 이동할 수 있다.</a:t>
            </a:r>
            <a:endParaRPr/>
          </a:p>
          <a:p>
            <a:pPr indent="-76200" lvl="0" marL="457200" marR="0" rtl="0" algn="l">
              <a:spcBef>
                <a:spcPts val="0"/>
              </a:spcBef>
              <a:spcAft>
                <a:spcPts val="0"/>
              </a:spcAft>
              <a:buClr>
                <a:srgbClr val="000000"/>
              </a:buClr>
              <a:buSzPts val="1200"/>
              <a:buFont typeface="Arial"/>
              <a:buChar char="•"/>
            </a:pPr>
            <a:r>
              <a:rPr b="0" i="0" lang="ko-KR" sz="1200" u="none" strike="noStrike">
                <a:solidFill>
                  <a:srgbClr val="000000"/>
                </a:solidFill>
                <a:latin typeface="Cookie"/>
                <a:ea typeface="Cookie"/>
                <a:cs typeface="Cookie"/>
                <a:sym typeface="Cookie"/>
              </a:rPr>
              <a:t>회원 가입에 필요한 회원 정보는 아이디와 비밀번호, 비밀번호 확인, 이름, 이메일이며 휴대폰 번호와 성별은</a:t>
            </a:r>
            <a:br>
              <a:rPr b="0" i="0" lang="ko-KR" sz="1200" u="none" strike="noStrike">
                <a:solidFill>
                  <a:srgbClr val="000000"/>
                </a:solidFill>
                <a:latin typeface="Cookie"/>
                <a:ea typeface="Cookie"/>
                <a:cs typeface="Cookie"/>
                <a:sym typeface="Cookie"/>
              </a:rPr>
            </a:br>
            <a:r>
              <a:rPr b="0" i="0" lang="ko-KR" sz="1200" u="none" strike="noStrike">
                <a:solidFill>
                  <a:srgbClr val="000000"/>
                </a:solidFill>
                <a:latin typeface="Cookie"/>
                <a:ea typeface="Cookie"/>
                <a:cs typeface="Cookie"/>
                <a:sym typeface="Cookie"/>
              </a:rPr>
              <a:t>선택사항으로 한다.</a:t>
            </a:r>
            <a:endParaRPr/>
          </a:p>
        </p:txBody>
      </p:sp>
      <p:grpSp>
        <p:nvGrpSpPr>
          <p:cNvPr id="224" name="Google Shape;224;p10"/>
          <p:cNvGrpSpPr/>
          <p:nvPr/>
        </p:nvGrpSpPr>
        <p:grpSpPr>
          <a:xfrm>
            <a:off x="10672861" y="6360161"/>
            <a:ext cx="1429314" cy="386252"/>
            <a:chOff x="10672861" y="6360161"/>
            <a:chExt cx="1429314" cy="386252"/>
          </a:xfrm>
        </p:grpSpPr>
        <p:sp>
          <p:nvSpPr>
            <p:cNvPr id="225" name="Google Shape;225;p10"/>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226" name="Google Shape;226;p10"/>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227" name="Google Shape;227;p10"/>
          <p:cNvSpPr txBox="1"/>
          <p:nvPr/>
        </p:nvSpPr>
        <p:spPr>
          <a:xfrm>
            <a:off x="352386" y="3630303"/>
            <a:ext cx="5042568" cy="2562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Corben"/>
                <a:ea typeface="Corben"/>
                <a:cs typeface="Corben"/>
                <a:sym typeface="Corben"/>
              </a:rPr>
              <a:t>마이 페이지 – 나의 활동</a:t>
            </a:r>
            <a:endParaRPr sz="2000">
              <a:solidFill>
                <a:schemeClr val="dk1"/>
              </a:solidFill>
              <a:latin typeface="Corben"/>
              <a:ea typeface="Corben"/>
              <a:cs typeface="Corben"/>
              <a:sym typeface="Corben"/>
            </a:endParaRPr>
          </a:p>
          <a:p>
            <a:pPr indent="0" lvl="0" marL="0" marR="0" rtl="0" algn="l">
              <a:spcBef>
                <a:spcPts val="0"/>
              </a:spcBef>
              <a:spcAft>
                <a:spcPts val="0"/>
              </a:spcAft>
              <a:buNone/>
            </a:pPr>
            <a:r>
              <a:rPr b="0" i="0" lang="ko-KR" sz="2000" u="none" strike="noStrike">
                <a:solidFill>
                  <a:srgbClr val="000000"/>
                </a:solidFill>
                <a:latin typeface="Corben"/>
                <a:ea typeface="Corben"/>
                <a:cs typeface="Corben"/>
                <a:sym typeface="Corben"/>
              </a:rPr>
              <a:t>	</a:t>
            </a:r>
            <a:r>
              <a:rPr b="0" i="0" lang="ko-KR" sz="1200" u="none" strike="noStrike">
                <a:solidFill>
                  <a:srgbClr val="000000"/>
                </a:solidFill>
                <a:latin typeface="Cookie"/>
                <a:ea typeface="Cookie"/>
                <a:cs typeface="Cookie"/>
                <a:sym typeface="Cookie"/>
              </a:rPr>
              <a:t>나의 활동 페이지는 나의 게시글, 나의 댓글 페이지를 가진다.</a:t>
            </a:r>
            <a:endParaRPr/>
          </a:p>
          <a:p>
            <a:pPr indent="0" lvl="0" marL="0" marR="0" rtl="0" algn="l">
              <a:spcBef>
                <a:spcPts val="0"/>
              </a:spcBef>
              <a:spcAft>
                <a:spcPts val="0"/>
              </a:spcAft>
              <a:buNone/>
            </a:pPr>
            <a:r>
              <a:rPr lang="ko-KR" sz="1200">
                <a:solidFill>
                  <a:srgbClr val="000000"/>
                </a:solidFill>
                <a:latin typeface="Cookie"/>
                <a:ea typeface="Cookie"/>
                <a:cs typeface="Cookie"/>
                <a:sym typeface="Cookie"/>
              </a:rPr>
              <a:t>	</a:t>
            </a:r>
            <a:r>
              <a:rPr b="0" i="0" lang="ko-KR" sz="1200" u="none" strike="noStrike">
                <a:solidFill>
                  <a:srgbClr val="000000"/>
                </a:solidFill>
                <a:latin typeface="Cookie"/>
                <a:ea typeface="Cookie"/>
                <a:cs typeface="Cookie"/>
                <a:sym typeface="Cookie"/>
              </a:rPr>
              <a:t>(비동기 전환)</a:t>
            </a:r>
            <a:br>
              <a:rPr b="0" i="0" lang="ko-KR" sz="1200" u="none" strike="noStrike">
                <a:solidFill>
                  <a:srgbClr val="000000"/>
                </a:solidFill>
                <a:latin typeface="Cookie"/>
                <a:ea typeface="Cookie"/>
                <a:cs typeface="Cookie"/>
                <a:sym typeface="Cookie"/>
              </a:rPr>
            </a:br>
            <a:r>
              <a:rPr b="0" i="0" lang="ko-KR" sz="1200" u="none" strike="noStrike">
                <a:solidFill>
                  <a:srgbClr val="000000"/>
                </a:solidFill>
                <a:latin typeface="Cookie"/>
                <a:ea typeface="Cookie"/>
                <a:cs typeface="Cookie"/>
                <a:sym typeface="Cookie"/>
              </a:rPr>
              <a:t> 	나의 게시글 페이지에서 글의 인덱스와 제목, 작성자 아이디, 추	천 수와 작성일을 확인할 수 있다.</a:t>
            </a:r>
            <a:endParaRPr/>
          </a:p>
          <a:p>
            <a:pPr indent="-76200" lvl="0" marL="914400" marR="0" rtl="0" algn="l">
              <a:spcBef>
                <a:spcPts val="0"/>
              </a:spcBef>
              <a:spcAft>
                <a:spcPts val="0"/>
              </a:spcAft>
              <a:buClr>
                <a:srgbClr val="000000"/>
              </a:buClr>
              <a:buSzPts val="1200"/>
              <a:buFont typeface="Arial"/>
              <a:buChar char="•"/>
            </a:pPr>
            <a:r>
              <a:rPr b="0" i="0" lang="ko-KR" sz="1200" u="none" strike="noStrike">
                <a:solidFill>
                  <a:srgbClr val="000000"/>
                </a:solidFill>
                <a:latin typeface="Cookie"/>
                <a:ea typeface="Cookie"/>
                <a:cs typeface="Cookie"/>
                <a:sym typeface="Cookie"/>
              </a:rPr>
              <a:t>나의 댓글 페이지에서 댓글을 남긴 글의 인덱스와 제목, 댓글 내용과 원 글 작성자 아이디와 추천 수,</a:t>
            </a:r>
            <a:br>
              <a:rPr b="0" i="0" lang="ko-KR" sz="1200" u="none" strike="noStrike">
                <a:solidFill>
                  <a:srgbClr val="000000"/>
                </a:solidFill>
                <a:latin typeface="Cookie"/>
                <a:ea typeface="Cookie"/>
                <a:cs typeface="Cookie"/>
                <a:sym typeface="Cookie"/>
              </a:rPr>
            </a:br>
            <a:r>
              <a:rPr b="0" i="0" lang="ko-KR" sz="1200" u="none" strike="noStrike">
                <a:solidFill>
                  <a:srgbClr val="000000"/>
                </a:solidFill>
                <a:latin typeface="Cookie"/>
                <a:ea typeface="Cookie"/>
                <a:cs typeface="Cookie"/>
                <a:sym typeface="Cookie"/>
              </a:rPr>
              <a:t> 작성일을 확인할 수 있다.</a:t>
            </a:r>
            <a:endParaRPr/>
          </a:p>
          <a:p>
            <a:pPr indent="-76200" lvl="0" marL="914400" marR="0" rtl="0" algn="l">
              <a:spcBef>
                <a:spcPts val="0"/>
              </a:spcBef>
              <a:spcAft>
                <a:spcPts val="0"/>
              </a:spcAft>
              <a:buClr>
                <a:srgbClr val="000000"/>
              </a:buClr>
              <a:buSzPts val="1200"/>
              <a:buFont typeface="Arial"/>
              <a:buChar char="•"/>
            </a:pPr>
            <a:r>
              <a:rPr b="0" i="0" lang="ko-KR" sz="1200" u="none" strike="noStrike">
                <a:solidFill>
                  <a:srgbClr val="000000"/>
                </a:solidFill>
                <a:latin typeface="Cookie"/>
                <a:ea typeface="Cookie"/>
                <a:cs typeface="Cookie"/>
                <a:sym typeface="Cookie"/>
              </a:rPr>
              <a:t>각 글을 클릭할 경우 해당 게시글로 이동할 수 있다.</a:t>
            </a:r>
            <a:endParaRPr/>
          </a:p>
          <a:p>
            <a:pPr indent="0" lvl="0" marL="0" marR="0" rtl="0" algn="l">
              <a:lnSpc>
                <a:spcPct val="150000"/>
              </a:lnSpc>
              <a:spcBef>
                <a:spcPts val="1200"/>
              </a:spcBef>
              <a:spcAft>
                <a:spcPts val="0"/>
              </a:spcAft>
              <a:buNone/>
            </a:pPr>
            <a:r>
              <a:t/>
            </a:r>
            <a:endParaRPr sz="2000">
              <a:solidFill>
                <a:schemeClr val="dk1"/>
              </a:solidFill>
              <a:latin typeface="Corben"/>
              <a:ea typeface="Corben"/>
              <a:cs typeface="Corben"/>
              <a:sym typeface="Corben"/>
            </a:endParaRPr>
          </a:p>
        </p:txBody>
      </p:sp>
      <p:pic>
        <p:nvPicPr>
          <p:cNvPr id="228" name="Google Shape;228;p10"/>
          <p:cNvPicPr preferRelativeResize="0"/>
          <p:nvPr/>
        </p:nvPicPr>
        <p:blipFill rotWithShape="1">
          <a:blip r:embed="rId5">
            <a:alphaModFix/>
          </a:blip>
          <a:srcRect b="0" l="0" r="0" t="0"/>
          <a:stretch/>
        </p:blipFill>
        <p:spPr>
          <a:xfrm>
            <a:off x="5693434" y="1468963"/>
            <a:ext cx="6234023" cy="45487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1"/>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11"/>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235" name="Google Shape;235;p11"/>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236" name="Google Shape;236;p11"/>
          <p:cNvSpPr txBox="1"/>
          <p:nvPr/>
        </p:nvSpPr>
        <p:spPr>
          <a:xfrm>
            <a:off x="562126" y="1161187"/>
            <a:ext cx="11448899" cy="144655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007FFF"/>
                </a:solidFill>
                <a:latin typeface="Corben"/>
                <a:ea typeface="Corben"/>
                <a:cs typeface="Corben"/>
                <a:sym typeface="Corben"/>
              </a:rPr>
              <a:t>&lt;화면 페이지 구성&gt;</a:t>
            </a:r>
            <a:br>
              <a:rPr lang="ko-KR" sz="2000">
                <a:solidFill>
                  <a:schemeClr val="dk1"/>
                </a:solidFill>
                <a:latin typeface="Corben"/>
                <a:ea typeface="Corben"/>
                <a:cs typeface="Corben"/>
                <a:sym typeface="Corben"/>
              </a:rPr>
            </a:br>
            <a:r>
              <a:rPr lang="ko-KR" sz="2000">
                <a:solidFill>
                  <a:schemeClr val="dk1"/>
                </a:solidFill>
                <a:latin typeface="Corben"/>
                <a:ea typeface="Corben"/>
                <a:cs typeface="Corben"/>
                <a:sym typeface="Corben"/>
              </a:rPr>
              <a:t>마이 페이지 – 게시물 북마크</a:t>
            </a:r>
            <a:endParaRPr sz="2000">
              <a:solidFill>
                <a:schemeClr val="dk1"/>
              </a:solidFill>
              <a:latin typeface="Corben"/>
              <a:ea typeface="Corben"/>
              <a:cs typeface="Corben"/>
              <a:sym typeface="Corben"/>
            </a:endParaRPr>
          </a:p>
          <a:p>
            <a:pPr indent="-114300" lvl="0" marL="9144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북마크 페이지에서 회원이 북마크한 모든 게시글을 확인할 수 있다.</a:t>
            </a:r>
            <a:endParaRPr/>
          </a:p>
        </p:txBody>
      </p:sp>
      <p:grpSp>
        <p:nvGrpSpPr>
          <p:cNvPr id="237" name="Google Shape;237;p11"/>
          <p:cNvGrpSpPr/>
          <p:nvPr/>
        </p:nvGrpSpPr>
        <p:grpSpPr>
          <a:xfrm>
            <a:off x="10672861" y="6360161"/>
            <a:ext cx="1429314" cy="386252"/>
            <a:chOff x="10672861" y="6360161"/>
            <a:chExt cx="1429314" cy="386252"/>
          </a:xfrm>
        </p:grpSpPr>
        <p:sp>
          <p:nvSpPr>
            <p:cNvPr id="238" name="Google Shape;238;p11"/>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239" name="Google Shape;239;p11"/>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240" name="Google Shape;240;p11"/>
          <p:cNvSpPr txBox="1"/>
          <p:nvPr/>
        </p:nvSpPr>
        <p:spPr>
          <a:xfrm>
            <a:off x="627862" y="4241579"/>
            <a:ext cx="1156413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chemeClr val="dk1"/>
                </a:solidFill>
                <a:latin typeface="Corben"/>
                <a:ea typeface="Corben"/>
                <a:cs typeface="Corben"/>
                <a:sym typeface="Corben"/>
              </a:rPr>
              <a:t>관리자 페이지</a:t>
            </a:r>
            <a:endParaRPr sz="2000">
              <a:solidFill>
                <a:schemeClr val="dk1"/>
              </a:solidFill>
              <a:latin typeface="Corben"/>
              <a:ea typeface="Corben"/>
              <a:cs typeface="Corben"/>
              <a:sym typeface="Corben"/>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관리자 페이지에서 일일 접속자 수와 총 접속자 수를 확인할 수 있다.</a:t>
            </a:r>
            <a:endParaRPr/>
          </a:p>
          <a:p>
            <a:pPr indent="-114300" lvl="0" marL="457200" marR="0" rtl="0" algn="l">
              <a:spcBef>
                <a:spcPts val="24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관리자 페이지는 사용자 관리, 게시판 관리를 가진다. (왼쪽 네비게이션 바)</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2"/>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12"/>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스토리보드</a:t>
            </a:r>
            <a:endParaRPr b="1" sz="2000">
              <a:solidFill>
                <a:schemeClr val="dk1"/>
              </a:solidFill>
              <a:latin typeface="Cookie"/>
              <a:ea typeface="Cookie"/>
              <a:cs typeface="Cookie"/>
              <a:sym typeface="Cookie"/>
            </a:endParaRPr>
          </a:p>
        </p:txBody>
      </p:sp>
      <p:pic>
        <p:nvPicPr>
          <p:cNvPr descr="텍스트, 표지판, 클립아트이(가) 표시된 사진&#10;&#10;자동 생성된 설명" id="247" name="Google Shape;247;p12"/>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248" name="Google Shape;248;p12"/>
          <p:cNvGrpSpPr/>
          <p:nvPr/>
        </p:nvGrpSpPr>
        <p:grpSpPr>
          <a:xfrm>
            <a:off x="10672861" y="6360161"/>
            <a:ext cx="1429314" cy="386252"/>
            <a:chOff x="10672861" y="6360161"/>
            <a:chExt cx="1429314" cy="386252"/>
          </a:xfrm>
        </p:grpSpPr>
        <p:sp>
          <p:nvSpPr>
            <p:cNvPr id="249" name="Google Shape;249;p12"/>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250" name="Google Shape;250;p12"/>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251" name="Google Shape;251;p12"/>
          <p:cNvSpPr txBox="1"/>
          <p:nvPr/>
        </p:nvSpPr>
        <p:spPr>
          <a:xfrm>
            <a:off x="7584120" y="1085292"/>
            <a:ext cx="4219575" cy="1077218"/>
          </a:xfrm>
          <a:prstGeom prst="rect">
            <a:avLst/>
          </a:prstGeom>
          <a:noFill/>
          <a:ln>
            <a:noFill/>
          </a:ln>
        </p:spPr>
        <p:txBody>
          <a:bodyPr anchorCtr="0" anchor="t" bIns="45700" lIns="91425" spcFirstLastPara="1" rIns="91425" wrap="square" tIns="45700">
            <a:spAutoFit/>
          </a:bodyPr>
          <a:lstStyle/>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600"/>
              <a:buFont typeface="Arial"/>
              <a:buAutoNum type="arabicPeriod"/>
            </a:pPr>
            <a:r>
              <a:rPr lang="ko-KR" sz="1600">
                <a:solidFill>
                  <a:schemeClr val="dk1"/>
                </a:solidFill>
                <a:latin typeface="Arial"/>
                <a:ea typeface="Arial"/>
                <a:cs typeface="Arial"/>
                <a:sym typeface="Arial"/>
              </a:rPr>
              <a:t>나의 게시글 버튼 클릭 시 내가 그동안 커뮤니티에서 작성 했던 모든 게시글 조회</a:t>
            </a:r>
            <a:endParaRPr sz="1600">
              <a:solidFill>
                <a:schemeClr val="dk1"/>
              </a:solidFill>
              <a:latin typeface="Arial"/>
              <a:ea typeface="Arial"/>
              <a:cs typeface="Arial"/>
              <a:sym typeface="Arial"/>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Arial"/>
              <a:ea typeface="Arial"/>
              <a:cs typeface="Arial"/>
              <a:sym typeface="Arial"/>
            </a:endParaRPr>
          </a:p>
        </p:txBody>
      </p:sp>
      <p:grpSp>
        <p:nvGrpSpPr>
          <p:cNvPr id="252" name="Google Shape;252;p12"/>
          <p:cNvGrpSpPr/>
          <p:nvPr/>
        </p:nvGrpSpPr>
        <p:grpSpPr>
          <a:xfrm>
            <a:off x="562128" y="1074161"/>
            <a:ext cx="7019773" cy="5262980"/>
            <a:chOff x="284456" y="391388"/>
            <a:chExt cx="8032171" cy="5921467"/>
          </a:xfrm>
        </p:grpSpPr>
        <p:pic>
          <p:nvPicPr>
            <p:cNvPr descr="테이블이(가) 표시된 사진&#10;&#10;자동 생성된 설명" id="253" name="Google Shape;253;p12"/>
            <p:cNvPicPr preferRelativeResize="0"/>
            <p:nvPr/>
          </p:nvPicPr>
          <p:blipFill rotWithShape="1">
            <a:blip r:embed="rId5">
              <a:alphaModFix/>
            </a:blip>
            <a:srcRect b="0" l="0" r="0" t="0"/>
            <a:stretch/>
          </p:blipFill>
          <p:spPr>
            <a:xfrm>
              <a:off x="284456" y="391388"/>
              <a:ext cx="8032171" cy="5921467"/>
            </a:xfrm>
            <a:prstGeom prst="rect">
              <a:avLst/>
            </a:prstGeom>
            <a:noFill/>
            <a:ln>
              <a:noFill/>
            </a:ln>
          </p:spPr>
        </p:pic>
        <p:grpSp>
          <p:nvGrpSpPr>
            <p:cNvPr id="254" name="Google Shape;254;p12"/>
            <p:cNvGrpSpPr/>
            <p:nvPr/>
          </p:nvGrpSpPr>
          <p:grpSpPr>
            <a:xfrm>
              <a:off x="2230018" y="1271051"/>
              <a:ext cx="1595535" cy="498954"/>
              <a:chOff x="1660850" y="666499"/>
              <a:chExt cx="1579205" cy="475861"/>
            </a:xfrm>
          </p:grpSpPr>
          <p:sp>
            <p:nvSpPr>
              <p:cNvPr id="255" name="Google Shape;255;p12"/>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6" name="Google Shape;256;p12"/>
              <p:cNvSpPr txBox="1"/>
              <p:nvPr/>
            </p:nvSpPr>
            <p:spPr>
              <a:xfrm>
                <a:off x="2761862" y="666499"/>
                <a:ext cx="478193" cy="4030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1</a:t>
                </a:r>
                <a:endParaRPr sz="1800">
                  <a:solidFill>
                    <a:srgbClr val="FF0000"/>
                  </a:solidFill>
                  <a:latin typeface="Malgun Gothic"/>
                  <a:ea typeface="Malgun Gothic"/>
                  <a:cs typeface="Malgun Gothic"/>
                  <a:sym typeface="Malgun Gothic"/>
                </a:endParaRPr>
              </a:p>
            </p:txBody>
          </p:sp>
        </p:grpSp>
        <p:pic>
          <p:nvPicPr>
            <p:cNvPr id="257" name="Google Shape;257;p12"/>
            <p:cNvPicPr preferRelativeResize="0"/>
            <p:nvPr/>
          </p:nvPicPr>
          <p:blipFill rotWithShape="1">
            <a:blip r:embed="rId6">
              <a:alphaModFix/>
            </a:blip>
            <a:srcRect b="0" l="0" r="0" t="0"/>
            <a:stretch/>
          </p:blipFill>
          <p:spPr>
            <a:xfrm>
              <a:off x="7716338" y="962292"/>
              <a:ext cx="335982" cy="10399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3"/>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13"/>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스토리보드</a:t>
            </a:r>
            <a:endParaRPr b="1" sz="2000">
              <a:solidFill>
                <a:schemeClr val="dk1"/>
              </a:solidFill>
              <a:latin typeface="Cookie"/>
              <a:ea typeface="Cookie"/>
              <a:cs typeface="Cookie"/>
              <a:sym typeface="Cookie"/>
            </a:endParaRPr>
          </a:p>
        </p:txBody>
      </p:sp>
      <p:pic>
        <p:nvPicPr>
          <p:cNvPr descr="텍스트, 표지판, 클립아트이(가) 표시된 사진&#10;&#10;자동 생성된 설명" id="264" name="Google Shape;264;p13"/>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265" name="Google Shape;265;p13"/>
          <p:cNvGrpSpPr/>
          <p:nvPr/>
        </p:nvGrpSpPr>
        <p:grpSpPr>
          <a:xfrm>
            <a:off x="10672861" y="6360161"/>
            <a:ext cx="1429314" cy="386252"/>
            <a:chOff x="10672861" y="6360161"/>
            <a:chExt cx="1429314" cy="386252"/>
          </a:xfrm>
        </p:grpSpPr>
        <p:sp>
          <p:nvSpPr>
            <p:cNvPr id="266" name="Google Shape;266;p13"/>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267" name="Google Shape;267;p13"/>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268" name="Google Shape;268;p13"/>
          <p:cNvSpPr txBox="1"/>
          <p:nvPr/>
        </p:nvSpPr>
        <p:spPr>
          <a:xfrm>
            <a:off x="7584120" y="1085292"/>
            <a:ext cx="4219575"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Arial"/>
              <a:buAutoNum type="arabicPeriod"/>
            </a:pPr>
            <a:r>
              <a:rPr lang="ko-KR" sz="1600">
                <a:solidFill>
                  <a:schemeClr val="dk1"/>
                </a:solidFill>
                <a:latin typeface="Arial"/>
                <a:ea typeface="Arial"/>
                <a:cs typeface="Arial"/>
                <a:sym typeface="Arial"/>
              </a:rPr>
              <a:t>나의 댓글 버튼 클릭 시 내가 그동안 커뮤니티에서 작성 했던 모든 댓글과  조회</a:t>
            </a:r>
            <a:endParaRPr sz="1600">
              <a:solidFill>
                <a:schemeClr val="dk1"/>
              </a:solidFill>
              <a:latin typeface="Arial"/>
              <a:ea typeface="Arial"/>
              <a:cs typeface="Arial"/>
              <a:sym typeface="Arial"/>
            </a:endParaRPr>
          </a:p>
        </p:txBody>
      </p:sp>
      <p:grpSp>
        <p:nvGrpSpPr>
          <p:cNvPr id="269" name="Google Shape;269;p13"/>
          <p:cNvGrpSpPr/>
          <p:nvPr/>
        </p:nvGrpSpPr>
        <p:grpSpPr>
          <a:xfrm>
            <a:off x="562128" y="1074161"/>
            <a:ext cx="7019773" cy="5262980"/>
            <a:chOff x="284456" y="391388"/>
            <a:chExt cx="8032171" cy="5921467"/>
          </a:xfrm>
        </p:grpSpPr>
        <p:pic>
          <p:nvPicPr>
            <p:cNvPr descr="테이블이(가) 표시된 사진&#10;&#10;자동 생성된 설명" id="270" name="Google Shape;270;p13"/>
            <p:cNvPicPr preferRelativeResize="0"/>
            <p:nvPr/>
          </p:nvPicPr>
          <p:blipFill rotWithShape="1">
            <a:blip r:embed="rId5">
              <a:alphaModFix/>
            </a:blip>
            <a:srcRect b="0" l="0" r="0" t="0"/>
            <a:stretch/>
          </p:blipFill>
          <p:spPr>
            <a:xfrm>
              <a:off x="284456" y="391388"/>
              <a:ext cx="8032171" cy="5921467"/>
            </a:xfrm>
            <a:prstGeom prst="rect">
              <a:avLst/>
            </a:prstGeom>
            <a:noFill/>
            <a:ln>
              <a:noFill/>
            </a:ln>
          </p:spPr>
        </p:pic>
        <p:grpSp>
          <p:nvGrpSpPr>
            <p:cNvPr id="271" name="Google Shape;271;p13"/>
            <p:cNvGrpSpPr/>
            <p:nvPr/>
          </p:nvGrpSpPr>
          <p:grpSpPr>
            <a:xfrm>
              <a:off x="2230018" y="1271051"/>
              <a:ext cx="1595535" cy="498954"/>
              <a:chOff x="1660850" y="666499"/>
              <a:chExt cx="1579205" cy="475861"/>
            </a:xfrm>
          </p:grpSpPr>
          <p:sp>
            <p:nvSpPr>
              <p:cNvPr id="272" name="Google Shape;272;p13"/>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73" name="Google Shape;273;p13"/>
              <p:cNvSpPr txBox="1"/>
              <p:nvPr/>
            </p:nvSpPr>
            <p:spPr>
              <a:xfrm>
                <a:off x="2761862" y="666499"/>
                <a:ext cx="478193" cy="4030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1</a:t>
                </a:r>
                <a:endParaRPr sz="1800">
                  <a:solidFill>
                    <a:srgbClr val="FF0000"/>
                  </a:solidFill>
                  <a:latin typeface="Malgun Gothic"/>
                  <a:ea typeface="Malgun Gothic"/>
                  <a:cs typeface="Malgun Gothic"/>
                  <a:sym typeface="Malgun Gothic"/>
                </a:endParaRPr>
              </a:p>
            </p:txBody>
          </p:sp>
        </p:grpSp>
        <p:pic>
          <p:nvPicPr>
            <p:cNvPr id="274" name="Google Shape;274;p13"/>
            <p:cNvPicPr preferRelativeResize="0"/>
            <p:nvPr/>
          </p:nvPicPr>
          <p:blipFill rotWithShape="1">
            <a:blip r:embed="rId6">
              <a:alphaModFix/>
            </a:blip>
            <a:srcRect b="0" l="0" r="0" t="0"/>
            <a:stretch/>
          </p:blipFill>
          <p:spPr>
            <a:xfrm>
              <a:off x="7716338" y="962292"/>
              <a:ext cx="335982" cy="103995"/>
            </a:xfrm>
            <a:prstGeom prst="rect">
              <a:avLst/>
            </a:prstGeom>
            <a:noFill/>
            <a:ln>
              <a:noFill/>
            </a:ln>
          </p:spPr>
        </p:pic>
      </p:grpSp>
      <p:grpSp>
        <p:nvGrpSpPr>
          <p:cNvPr id="275" name="Google Shape;275;p13"/>
          <p:cNvGrpSpPr/>
          <p:nvPr/>
        </p:nvGrpSpPr>
        <p:grpSpPr>
          <a:xfrm>
            <a:off x="562128" y="1074162"/>
            <a:ext cx="7019773" cy="5262980"/>
            <a:chOff x="562128" y="1074161"/>
            <a:chExt cx="8196423" cy="6042557"/>
          </a:xfrm>
        </p:grpSpPr>
        <p:pic>
          <p:nvPicPr>
            <p:cNvPr descr="텍스트이(가) 표시된 사진&#10;&#10;자동 생성된 설명" id="276" name="Google Shape;276;p13"/>
            <p:cNvPicPr preferRelativeResize="0"/>
            <p:nvPr/>
          </p:nvPicPr>
          <p:blipFill rotWithShape="1">
            <a:blip r:embed="rId7">
              <a:alphaModFix/>
            </a:blip>
            <a:srcRect b="0" l="0" r="0" t="0"/>
            <a:stretch/>
          </p:blipFill>
          <p:spPr>
            <a:xfrm>
              <a:off x="562128" y="1074161"/>
              <a:ext cx="8196423" cy="6042557"/>
            </a:xfrm>
            <a:prstGeom prst="rect">
              <a:avLst/>
            </a:prstGeom>
            <a:noFill/>
            <a:ln>
              <a:noFill/>
            </a:ln>
          </p:spPr>
        </p:pic>
        <p:grpSp>
          <p:nvGrpSpPr>
            <p:cNvPr id="277" name="Google Shape;277;p13"/>
            <p:cNvGrpSpPr/>
            <p:nvPr/>
          </p:nvGrpSpPr>
          <p:grpSpPr>
            <a:xfrm>
              <a:off x="5509161" y="1953825"/>
              <a:ext cx="1595535" cy="498954"/>
              <a:chOff x="1660850" y="666499"/>
              <a:chExt cx="1579205" cy="475861"/>
            </a:xfrm>
          </p:grpSpPr>
          <p:sp>
            <p:nvSpPr>
              <p:cNvPr id="278" name="Google Shape;278;p13"/>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79" name="Google Shape;279;p13"/>
              <p:cNvSpPr txBox="1"/>
              <p:nvPr/>
            </p:nvSpPr>
            <p:spPr>
              <a:xfrm>
                <a:off x="2761862" y="666499"/>
                <a:ext cx="478193" cy="4030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1</a:t>
                </a:r>
                <a:endParaRPr sz="1800">
                  <a:solidFill>
                    <a:srgbClr val="FF0000"/>
                  </a:solidFill>
                  <a:latin typeface="Malgun Gothic"/>
                  <a:ea typeface="Malgun Gothic"/>
                  <a:cs typeface="Malgun Gothic"/>
                  <a:sym typeface="Malgun Gothic"/>
                </a:endParaRPr>
              </a:p>
            </p:txBody>
          </p:sp>
        </p:grpSp>
        <p:pic>
          <p:nvPicPr>
            <p:cNvPr id="280" name="Google Shape;280;p13"/>
            <p:cNvPicPr preferRelativeResize="0"/>
            <p:nvPr/>
          </p:nvPicPr>
          <p:blipFill rotWithShape="1">
            <a:blip r:embed="rId6">
              <a:alphaModFix/>
            </a:blip>
            <a:srcRect b="0" l="0" r="0" t="0"/>
            <a:stretch/>
          </p:blipFill>
          <p:spPr>
            <a:xfrm>
              <a:off x="7994010" y="1673641"/>
              <a:ext cx="335982" cy="10399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14"/>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스토리보드</a:t>
            </a:r>
            <a:endParaRPr b="1" sz="2000">
              <a:solidFill>
                <a:schemeClr val="dk1"/>
              </a:solidFill>
              <a:latin typeface="Cookie"/>
              <a:ea typeface="Cookie"/>
              <a:cs typeface="Cookie"/>
              <a:sym typeface="Cookie"/>
            </a:endParaRPr>
          </a:p>
        </p:txBody>
      </p:sp>
      <p:pic>
        <p:nvPicPr>
          <p:cNvPr descr="텍스트, 표지판, 클립아트이(가) 표시된 사진&#10;&#10;자동 생성된 설명" id="287" name="Google Shape;287;p14"/>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288" name="Google Shape;288;p14"/>
          <p:cNvGrpSpPr/>
          <p:nvPr/>
        </p:nvGrpSpPr>
        <p:grpSpPr>
          <a:xfrm>
            <a:off x="10672861" y="6360161"/>
            <a:ext cx="1429314" cy="386252"/>
            <a:chOff x="10672861" y="6360161"/>
            <a:chExt cx="1429314" cy="386252"/>
          </a:xfrm>
        </p:grpSpPr>
        <p:sp>
          <p:nvSpPr>
            <p:cNvPr id="289" name="Google Shape;289;p14"/>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290" name="Google Shape;290;p14"/>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291" name="Google Shape;291;p14"/>
          <p:cNvSpPr txBox="1"/>
          <p:nvPr/>
        </p:nvSpPr>
        <p:spPr>
          <a:xfrm>
            <a:off x="7584120" y="1085292"/>
            <a:ext cx="4219575" cy="5847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600"/>
              <a:buFont typeface="Arial"/>
              <a:buAutoNum type="arabicPeriod"/>
            </a:pPr>
            <a:r>
              <a:rPr lang="ko-KR" sz="1600">
                <a:solidFill>
                  <a:schemeClr val="dk1"/>
                </a:solidFill>
                <a:latin typeface="Arial"/>
                <a:ea typeface="Arial"/>
                <a:cs typeface="Arial"/>
                <a:sym typeface="Arial"/>
              </a:rPr>
              <a:t>회원 개개인이 북마크에 추가한 게시글을 마이페이지 창을 통해 북마크 페이지에서 확인 가능</a:t>
            </a:r>
            <a:endParaRPr sz="1600">
              <a:solidFill>
                <a:schemeClr val="dk1"/>
              </a:solidFill>
              <a:latin typeface="Arial"/>
              <a:ea typeface="Arial"/>
              <a:cs typeface="Arial"/>
              <a:sym typeface="Arial"/>
            </a:endParaRPr>
          </a:p>
        </p:txBody>
      </p:sp>
      <p:grpSp>
        <p:nvGrpSpPr>
          <p:cNvPr id="292" name="Google Shape;292;p14"/>
          <p:cNvGrpSpPr/>
          <p:nvPr/>
        </p:nvGrpSpPr>
        <p:grpSpPr>
          <a:xfrm>
            <a:off x="591796" y="1085292"/>
            <a:ext cx="6990105" cy="5274869"/>
            <a:chOff x="284456" y="463818"/>
            <a:chExt cx="8032170" cy="5921467"/>
          </a:xfrm>
        </p:grpSpPr>
        <p:pic>
          <p:nvPicPr>
            <p:cNvPr descr="테이블이(가) 표시된 사진&#10;&#10;자동 생성된 설명" id="293" name="Google Shape;293;p14"/>
            <p:cNvPicPr preferRelativeResize="0"/>
            <p:nvPr/>
          </p:nvPicPr>
          <p:blipFill rotWithShape="1">
            <a:blip r:embed="rId5">
              <a:alphaModFix/>
            </a:blip>
            <a:srcRect b="0" l="0" r="0" t="0"/>
            <a:stretch/>
          </p:blipFill>
          <p:spPr>
            <a:xfrm>
              <a:off x="284456" y="463818"/>
              <a:ext cx="8032170" cy="5921467"/>
            </a:xfrm>
            <a:prstGeom prst="rect">
              <a:avLst/>
            </a:prstGeom>
            <a:noFill/>
            <a:ln>
              <a:noFill/>
            </a:ln>
          </p:spPr>
        </p:pic>
        <p:grpSp>
          <p:nvGrpSpPr>
            <p:cNvPr id="294" name="Google Shape;294;p14"/>
            <p:cNvGrpSpPr/>
            <p:nvPr/>
          </p:nvGrpSpPr>
          <p:grpSpPr>
            <a:xfrm>
              <a:off x="1362269" y="2429409"/>
              <a:ext cx="1595535" cy="498954"/>
              <a:chOff x="1660850" y="666499"/>
              <a:chExt cx="1579205" cy="475861"/>
            </a:xfrm>
          </p:grpSpPr>
          <p:sp>
            <p:nvSpPr>
              <p:cNvPr id="295" name="Google Shape;295;p14"/>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6" name="Google Shape;296;p14"/>
              <p:cNvSpPr txBox="1"/>
              <p:nvPr/>
            </p:nvSpPr>
            <p:spPr>
              <a:xfrm>
                <a:off x="2761862" y="666499"/>
                <a:ext cx="478193" cy="4030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1</a:t>
                </a:r>
                <a:endParaRPr sz="1800">
                  <a:solidFill>
                    <a:srgbClr val="FF0000"/>
                  </a:solidFill>
                  <a:latin typeface="Malgun Gothic"/>
                  <a:ea typeface="Malgun Gothic"/>
                  <a:cs typeface="Malgun Gothic"/>
                  <a:sym typeface="Malgun Gothic"/>
                </a:endParaRPr>
              </a:p>
            </p:txBody>
          </p:sp>
        </p:grpSp>
        <p:pic>
          <p:nvPicPr>
            <p:cNvPr id="297" name="Google Shape;297;p14"/>
            <p:cNvPicPr preferRelativeResize="0"/>
            <p:nvPr/>
          </p:nvPicPr>
          <p:blipFill rotWithShape="1">
            <a:blip r:embed="rId6">
              <a:alphaModFix/>
            </a:blip>
            <a:srcRect b="0" l="0" r="0" t="0"/>
            <a:stretch/>
          </p:blipFill>
          <p:spPr>
            <a:xfrm>
              <a:off x="7716336" y="1057542"/>
              <a:ext cx="335982" cy="10399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5"/>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3" name="Google Shape;303;p15"/>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스토리보드</a:t>
            </a:r>
            <a:endParaRPr b="1" sz="2000">
              <a:solidFill>
                <a:schemeClr val="dk1"/>
              </a:solidFill>
              <a:latin typeface="Cookie"/>
              <a:ea typeface="Cookie"/>
              <a:cs typeface="Cookie"/>
              <a:sym typeface="Cookie"/>
            </a:endParaRPr>
          </a:p>
        </p:txBody>
      </p:sp>
      <p:pic>
        <p:nvPicPr>
          <p:cNvPr descr="텍스트, 표지판, 클립아트이(가) 표시된 사진&#10;&#10;자동 생성된 설명" id="304" name="Google Shape;304;p15"/>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305" name="Google Shape;305;p15"/>
          <p:cNvGrpSpPr/>
          <p:nvPr/>
        </p:nvGrpSpPr>
        <p:grpSpPr>
          <a:xfrm>
            <a:off x="10672861" y="6360161"/>
            <a:ext cx="1429314" cy="386252"/>
            <a:chOff x="10672861" y="6360161"/>
            <a:chExt cx="1429314" cy="386252"/>
          </a:xfrm>
        </p:grpSpPr>
        <p:sp>
          <p:nvSpPr>
            <p:cNvPr id="306" name="Google Shape;306;p15"/>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307" name="Google Shape;307;p15"/>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308" name="Google Shape;308;p15"/>
          <p:cNvSpPr txBox="1"/>
          <p:nvPr/>
        </p:nvSpPr>
        <p:spPr>
          <a:xfrm>
            <a:off x="7584120" y="1085292"/>
            <a:ext cx="4219575" cy="2308324"/>
          </a:xfrm>
          <a:prstGeom prst="rect">
            <a:avLst/>
          </a:prstGeom>
          <a:noFill/>
          <a:ln>
            <a:noFill/>
          </a:ln>
        </p:spPr>
        <p:txBody>
          <a:bodyPr anchorCtr="0" anchor="t" bIns="45700" lIns="91425" spcFirstLastPara="1" rIns="91425" wrap="square" tIns="45700">
            <a:spAutoFit/>
          </a:bodyPr>
          <a:lstStyle/>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600"/>
              <a:buFont typeface="Arial"/>
              <a:buAutoNum type="arabicPeriod"/>
            </a:pPr>
            <a:r>
              <a:rPr lang="ko-KR" sz="1600">
                <a:solidFill>
                  <a:schemeClr val="dk1"/>
                </a:solidFill>
                <a:latin typeface="Arial"/>
                <a:ea typeface="Arial"/>
                <a:cs typeface="Arial"/>
                <a:sym typeface="Arial"/>
              </a:rPr>
              <a:t>메인 메이지에서 ADMIN으로 로그인하면 관리자 전용 페이지로 이동하며 좌측 메뉴바에서 원하는 관리 메뉴 셀렉트 가능</a:t>
            </a:r>
            <a:endParaRPr sz="1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600"/>
              <a:buFont typeface="Arial"/>
              <a:buAutoNum type="arabicPeriod"/>
            </a:pPr>
            <a:r>
              <a:rPr lang="ko-KR" sz="1600">
                <a:solidFill>
                  <a:schemeClr val="dk1"/>
                </a:solidFill>
                <a:latin typeface="Arial"/>
                <a:ea typeface="Arial"/>
                <a:cs typeface="Arial"/>
                <a:sym typeface="Arial"/>
              </a:rPr>
              <a:t>사용자관리 선택 시 간략한 회원정보가 담긴 회원리스트가 보여지고 클릭 시 상세보기 페이지 이동</a:t>
            </a:r>
            <a:endParaRPr sz="1600">
              <a:solidFill>
                <a:schemeClr val="dk1"/>
              </a:solidFill>
              <a:latin typeface="Arial"/>
              <a:ea typeface="Arial"/>
              <a:cs typeface="Arial"/>
              <a:sym typeface="Arial"/>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600"/>
              <a:buFont typeface="Arial"/>
              <a:buAutoNum type="arabicPeriod"/>
            </a:pPr>
            <a:r>
              <a:rPr lang="ko-KR" sz="1600">
                <a:solidFill>
                  <a:schemeClr val="dk1"/>
                </a:solidFill>
                <a:latin typeface="Arial"/>
                <a:ea typeface="Arial"/>
                <a:cs typeface="Arial"/>
                <a:sym typeface="Arial"/>
              </a:rPr>
              <a:t>삭제 버튼 클릭 시 회원 리스트에서 회원 삭제</a:t>
            </a:r>
            <a:endParaRPr sz="1600">
              <a:solidFill>
                <a:schemeClr val="dk1"/>
              </a:solidFill>
              <a:latin typeface="Arial"/>
              <a:ea typeface="Arial"/>
              <a:cs typeface="Arial"/>
              <a:sym typeface="Arial"/>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Arial"/>
              <a:ea typeface="Arial"/>
              <a:cs typeface="Arial"/>
              <a:sym typeface="Arial"/>
            </a:endParaRPr>
          </a:p>
        </p:txBody>
      </p:sp>
      <p:grpSp>
        <p:nvGrpSpPr>
          <p:cNvPr id="309" name="Google Shape;309;p15"/>
          <p:cNvGrpSpPr/>
          <p:nvPr/>
        </p:nvGrpSpPr>
        <p:grpSpPr>
          <a:xfrm>
            <a:off x="550733" y="1085292"/>
            <a:ext cx="7031168" cy="5274869"/>
            <a:chOff x="284455" y="463818"/>
            <a:chExt cx="8114296" cy="5921467"/>
          </a:xfrm>
        </p:grpSpPr>
        <p:pic>
          <p:nvPicPr>
            <p:cNvPr descr="테이블이(가) 표시된 사진&#10;&#10;자동 생성된 설명" id="310" name="Google Shape;310;p15"/>
            <p:cNvPicPr preferRelativeResize="0"/>
            <p:nvPr/>
          </p:nvPicPr>
          <p:blipFill rotWithShape="1">
            <a:blip r:embed="rId5">
              <a:alphaModFix/>
            </a:blip>
            <a:srcRect b="0" l="0" r="0" t="0"/>
            <a:stretch/>
          </p:blipFill>
          <p:spPr>
            <a:xfrm>
              <a:off x="284455" y="463818"/>
              <a:ext cx="8032170" cy="5921467"/>
            </a:xfrm>
            <a:prstGeom prst="rect">
              <a:avLst/>
            </a:prstGeom>
            <a:noFill/>
            <a:ln>
              <a:noFill/>
            </a:ln>
          </p:spPr>
        </p:pic>
        <p:grpSp>
          <p:nvGrpSpPr>
            <p:cNvPr id="311" name="Google Shape;311;p15"/>
            <p:cNvGrpSpPr/>
            <p:nvPr/>
          </p:nvGrpSpPr>
          <p:grpSpPr>
            <a:xfrm>
              <a:off x="2172181" y="2340314"/>
              <a:ext cx="6226570" cy="498954"/>
              <a:chOff x="1660850" y="666499"/>
              <a:chExt cx="1579205" cy="475861"/>
            </a:xfrm>
          </p:grpSpPr>
          <p:sp>
            <p:nvSpPr>
              <p:cNvPr id="312" name="Google Shape;312;p15"/>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3" name="Google Shape;313;p15"/>
              <p:cNvSpPr txBox="1"/>
              <p:nvPr/>
            </p:nvSpPr>
            <p:spPr>
              <a:xfrm>
                <a:off x="2761862" y="666499"/>
                <a:ext cx="478193" cy="3522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2</a:t>
                </a:r>
                <a:endParaRPr sz="1800">
                  <a:solidFill>
                    <a:srgbClr val="FF0000"/>
                  </a:solidFill>
                  <a:latin typeface="Malgun Gothic"/>
                  <a:ea typeface="Malgun Gothic"/>
                  <a:cs typeface="Malgun Gothic"/>
                  <a:sym typeface="Malgun Gothic"/>
                </a:endParaRPr>
              </a:p>
            </p:txBody>
          </p:sp>
        </p:grpSp>
        <p:grpSp>
          <p:nvGrpSpPr>
            <p:cNvPr id="314" name="Google Shape;314;p15"/>
            <p:cNvGrpSpPr/>
            <p:nvPr/>
          </p:nvGrpSpPr>
          <p:grpSpPr>
            <a:xfrm>
              <a:off x="494521" y="2414456"/>
              <a:ext cx="1595535" cy="498954"/>
              <a:chOff x="1660850" y="666499"/>
              <a:chExt cx="1579205" cy="475861"/>
            </a:xfrm>
          </p:grpSpPr>
          <p:sp>
            <p:nvSpPr>
              <p:cNvPr id="315" name="Google Shape;315;p15"/>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6" name="Google Shape;316;p15"/>
              <p:cNvSpPr txBox="1"/>
              <p:nvPr/>
            </p:nvSpPr>
            <p:spPr>
              <a:xfrm>
                <a:off x="2761862" y="666499"/>
                <a:ext cx="478193" cy="3522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1</a:t>
                </a:r>
                <a:endParaRPr sz="1800">
                  <a:solidFill>
                    <a:srgbClr val="FF0000"/>
                  </a:solidFill>
                  <a:latin typeface="Malgun Gothic"/>
                  <a:ea typeface="Malgun Gothic"/>
                  <a:cs typeface="Malgun Gothic"/>
                  <a:sym typeface="Malgun Gothic"/>
                </a:endParaRPr>
              </a:p>
            </p:txBody>
          </p:sp>
        </p:grpSp>
        <p:pic>
          <p:nvPicPr>
            <p:cNvPr id="317" name="Google Shape;317;p15"/>
            <p:cNvPicPr preferRelativeResize="0"/>
            <p:nvPr/>
          </p:nvPicPr>
          <p:blipFill rotWithShape="1">
            <a:blip r:embed="rId6">
              <a:alphaModFix/>
            </a:blip>
            <a:srcRect b="0" l="0" r="0" t="0"/>
            <a:stretch/>
          </p:blipFill>
          <p:spPr>
            <a:xfrm>
              <a:off x="7716336" y="1057542"/>
              <a:ext cx="335982" cy="103995"/>
            </a:xfrm>
            <a:prstGeom prst="rect">
              <a:avLst/>
            </a:prstGeom>
            <a:noFill/>
            <a:ln>
              <a:noFill/>
            </a:ln>
          </p:spPr>
        </p:pic>
        <p:grpSp>
          <p:nvGrpSpPr>
            <p:cNvPr id="318" name="Google Shape;318;p15"/>
            <p:cNvGrpSpPr/>
            <p:nvPr/>
          </p:nvGrpSpPr>
          <p:grpSpPr>
            <a:xfrm>
              <a:off x="6475143" y="3663330"/>
              <a:ext cx="1595535" cy="498954"/>
              <a:chOff x="1660850" y="666499"/>
              <a:chExt cx="1579205" cy="475861"/>
            </a:xfrm>
          </p:grpSpPr>
          <p:sp>
            <p:nvSpPr>
              <p:cNvPr id="319" name="Google Shape;319;p15"/>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0" name="Google Shape;320;p15"/>
              <p:cNvSpPr txBox="1"/>
              <p:nvPr/>
            </p:nvSpPr>
            <p:spPr>
              <a:xfrm>
                <a:off x="2761862" y="666499"/>
                <a:ext cx="478193" cy="3522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3</a:t>
                </a:r>
                <a:endParaRPr sz="1800">
                  <a:solidFill>
                    <a:srgbClr val="FF0000"/>
                  </a:solidFill>
                  <a:latin typeface="Malgun Gothic"/>
                  <a:ea typeface="Malgun Gothic"/>
                  <a:cs typeface="Malgun Gothic"/>
                  <a:sym typeface="Malgun Gothic"/>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6"/>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6" name="Google Shape;326;p16"/>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327" name="Google Shape;327;p16"/>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328" name="Google Shape;328;p16"/>
          <p:cNvSpPr txBox="1"/>
          <p:nvPr/>
        </p:nvSpPr>
        <p:spPr>
          <a:xfrm>
            <a:off x="562126" y="1161187"/>
            <a:ext cx="11448899" cy="172354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007FFF"/>
                </a:solidFill>
                <a:latin typeface="Corben"/>
                <a:ea typeface="Corben"/>
                <a:cs typeface="Corben"/>
                <a:sym typeface="Corben"/>
              </a:rPr>
              <a:t>&lt;화면 페이지 구성&gt;</a:t>
            </a:r>
            <a:br>
              <a:rPr lang="ko-KR" sz="2000">
                <a:solidFill>
                  <a:schemeClr val="dk1"/>
                </a:solidFill>
                <a:latin typeface="Corben"/>
                <a:ea typeface="Corben"/>
                <a:cs typeface="Corben"/>
                <a:sym typeface="Corben"/>
              </a:rPr>
            </a:br>
            <a:r>
              <a:rPr lang="ko-KR" sz="2000">
                <a:solidFill>
                  <a:schemeClr val="dk1"/>
                </a:solidFill>
                <a:latin typeface="Corben"/>
                <a:ea typeface="Corben"/>
                <a:cs typeface="Corben"/>
                <a:sym typeface="Corben"/>
              </a:rPr>
              <a:t>관리자 페이지 – 사용자 관리</a:t>
            </a:r>
            <a:endParaRPr sz="2000">
              <a:solidFill>
                <a:schemeClr val="dk1"/>
              </a:solidFill>
              <a:latin typeface="Corben"/>
              <a:ea typeface="Corben"/>
              <a:cs typeface="Corben"/>
              <a:sym typeface="Corben"/>
            </a:endParaRPr>
          </a:p>
          <a:p>
            <a:pPr indent="-114300" lvl="0" marL="9144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사용자 관리 페이지에서는 KingBird 사이트에 가입한 모든 회원을 조회, 검색, 권한 조정 및 탈퇴 처리가</a:t>
            </a:r>
            <a:br>
              <a:rPr b="0" i="0" lang="ko-KR" sz="1800" u="none" strike="noStrike">
                <a:solidFill>
                  <a:srgbClr val="000000"/>
                </a:solidFill>
                <a:latin typeface="Cookie"/>
                <a:ea typeface="Cookie"/>
                <a:cs typeface="Cookie"/>
                <a:sym typeface="Cookie"/>
              </a:rPr>
            </a:br>
            <a:r>
              <a:rPr b="0" i="0" lang="ko-KR" sz="1800" u="none" strike="noStrike">
                <a:solidFill>
                  <a:srgbClr val="000000"/>
                </a:solidFill>
                <a:latin typeface="Cookie"/>
                <a:ea typeface="Cookie"/>
                <a:cs typeface="Cookie"/>
                <a:sym typeface="Cookie"/>
              </a:rPr>
              <a:t>가능하다.</a:t>
            </a:r>
            <a:endParaRPr/>
          </a:p>
        </p:txBody>
      </p:sp>
      <p:grpSp>
        <p:nvGrpSpPr>
          <p:cNvPr id="329" name="Google Shape;329;p16"/>
          <p:cNvGrpSpPr/>
          <p:nvPr/>
        </p:nvGrpSpPr>
        <p:grpSpPr>
          <a:xfrm>
            <a:off x="10672861" y="6360161"/>
            <a:ext cx="1429314" cy="386252"/>
            <a:chOff x="10672861" y="6360161"/>
            <a:chExt cx="1429314" cy="386252"/>
          </a:xfrm>
        </p:grpSpPr>
        <p:sp>
          <p:nvSpPr>
            <p:cNvPr id="330" name="Google Shape;330;p16"/>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331" name="Google Shape;331;p16"/>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332" name="Google Shape;332;p16"/>
          <p:cNvSpPr txBox="1"/>
          <p:nvPr/>
        </p:nvSpPr>
        <p:spPr>
          <a:xfrm>
            <a:off x="627862" y="4241579"/>
            <a:ext cx="11564138" cy="126188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chemeClr val="dk1"/>
                </a:solidFill>
                <a:latin typeface="Corben"/>
                <a:ea typeface="Corben"/>
                <a:cs typeface="Corben"/>
                <a:sym typeface="Corben"/>
              </a:rPr>
              <a:t>관리자 페이지 – 게시판 관리</a:t>
            </a:r>
            <a:endParaRPr sz="2000">
              <a:solidFill>
                <a:schemeClr val="dk1"/>
              </a:solidFill>
              <a:latin typeface="Corben"/>
              <a:ea typeface="Corben"/>
              <a:cs typeface="Corben"/>
              <a:sym typeface="Corben"/>
            </a:endParaRPr>
          </a:p>
          <a:p>
            <a:pPr indent="-114300" lvl="0" marL="9144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게시판 관리 페이지에서는 각 게시판에 대한 설정을 변경할 수 있고, 게시 글에 대한 관리(삭제, 일괄삭제)가</a:t>
            </a:r>
            <a:br>
              <a:rPr b="0" i="0" lang="ko-KR" sz="1800" u="none" strike="noStrike">
                <a:solidFill>
                  <a:srgbClr val="000000"/>
                </a:solidFill>
                <a:latin typeface="Cookie"/>
                <a:ea typeface="Cookie"/>
                <a:cs typeface="Cookie"/>
                <a:sym typeface="Cookie"/>
              </a:rPr>
            </a:br>
            <a:r>
              <a:rPr b="0" i="0" lang="ko-KR" sz="1800" u="none" strike="noStrike">
                <a:solidFill>
                  <a:srgbClr val="000000"/>
                </a:solidFill>
                <a:latin typeface="Cookie"/>
                <a:ea typeface="Cookie"/>
                <a:cs typeface="Cookie"/>
                <a:sym typeface="Cookie"/>
              </a:rPr>
              <a:t>가능하다.</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8" name="Google Shape;338;p17"/>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339" name="Google Shape;339;p17"/>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340" name="Google Shape;340;p17"/>
          <p:cNvSpPr txBox="1"/>
          <p:nvPr/>
        </p:nvSpPr>
        <p:spPr>
          <a:xfrm>
            <a:off x="562126" y="1161187"/>
            <a:ext cx="11448899" cy="283154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007FFF"/>
                </a:solidFill>
                <a:latin typeface="Corben"/>
                <a:ea typeface="Corben"/>
                <a:cs typeface="Corben"/>
                <a:sym typeface="Corben"/>
              </a:rPr>
              <a:t>&lt;게시판&gt;</a:t>
            </a:r>
            <a:br>
              <a:rPr lang="ko-KR" sz="2000">
                <a:solidFill>
                  <a:schemeClr val="dk1"/>
                </a:solidFill>
                <a:latin typeface="Corben"/>
                <a:ea typeface="Corben"/>
                <a:cs typeface="Corben"/>
                <a:sym typeface="Corben"/>
              </a:rPr>
            </a:br>
            <a:r>
              <a:rPr lang="ko-KR" sz="2000">
                <a:solidFill>
                  <a:schemeClr val="dk1"/>
                </a:solidFill>
                <a:latin typeface="Corben"/>
                <a:ea typeface="Corben"/>
                <a:cs typeface="Corben"/>
                <a:sym typeface="Corben"/>
              </a:rPr>
              <a:t>트러블 슈팅 </a:t>
            </a:r>
            <a:r>
              <a:rPr lang="ko-KR" sz="1600">
                <a:solidFill>
                  <a:schemeClr val="dk1"/>
                </a:solidFill>
                <a:latin typeface="Corben"/>
                <a:ea typeface="Corben"/>
                <a:cs typeface="Corben"/>
                <a:sym typeface="Corben"/>
              </a:rPr>
              <a:t>(내가 겪은 문제와 그 해결방법 공유)</a:t>
            </a:r>
            <a:endParaRPr sz="2400">
              <a:solidFill>
                <a:schemeClr val="dk1"/>
              </a:solidFill>
              <a:latin typeface="Corben"/>
              <a:ea typeface="Corben"/>
              <a:cs typeface="Corben"/>
              <a:sym typeface="Corben"/>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트러블 슈팅 게시판에 게시글을 작성할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게시 글에 추천을 남길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게시 글에 댓글을 남길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댓글리스트의 댓글은 모든 사용자가 원문과 1:1로 비교할 수 </a:t>
            </a:r>
            <a:r>
              <a:rPr lang="ko-KR" sz="1800">
                <a:solidFill>
                  <a:srgbClr val="000000"/>
                </a:solidFill>
                <a:latin typeface="Cookie"/>
                <a:ea typeface="Cookie"/>
                <a:cs typeface="Cookie"/>
                <a:sym typeface="Cookie"/>
              </a:rPr>
              <a:t>있는 기능을 통해 공유한 문제와 댓글답변을 비교할 수 있다.</a:t>
            </a:r>
            <a:endParaRPr b="0" i="0" sz="1800" u="none" strike="noStrike">
              <a:solidFill>
                <a:srgbClr val="000000"/>
              </a:solidFill>
              <a:latin typeface="Cookie"/>
              <a:ea typeface="Cookie"/>
              <a:cs typeface="Cookie"/>
              <a:sym typeface="Cookie"/>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댓글에 추천을 남길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내용을 소스 코드의 형태로 변환하여 작성할 수 있다.</a:t>
            </a:r>
            <a:endParaRPr/>
          </a:p>
        </p:txBody>
      </p:sp>
      <p:grpSp>
        <p:nvGrpSpPr>
          <p:cNvPr id="341" name="Google Shape;341;p17"/>
          <p:cNvGrpSpPr/>
          <p:nvPr/>
        </p:nvGrpSpPr>
        <p:grpSpPr>
          <a:xfrm>
            <a:off x="10672861" y="6360161"/>
            <a:ext cx="1429314" cy="386252"/>
            <a:chOff x="10672861" y="6360161"/>
            <a:chExt cx="1429314" cy="386252"/>
          </a:xfrm>
        </p:grpSpPr>
        <p:sp>
          <p:nvSpPr>
            <p:cNvPr id="342" name="Google Shape;342;p17"/>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343" name="Google Shape;343;p17"/>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344" name="Google Shape;344;p17"/>
          <p:cNvSpPr txBox="1"/>
          <p:nvPr/>
        </p:nvSpPr>
        <p:spPr>
          <a:xfrm>
            <a:off x="562126" y="4068756"/>
            <a:ext cx="11564138" cy="25237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ko-KR" sz="2000" u="none" strike="noStrike">
                <a:solidFill>
                  <a:srgbClr val="000000"/>
                </a:solidFill>
                <a:latin typeface="Cookie"/>
                <a:ea typeface="Cookie"/>
                <a:cs typeface="Cookie"/>
                <a:sym typeface="Cookie"/>
              </a:rPr>
              <a:t>질문과 답변(Q&amp;A) </a:t>
            </a:r>
            <a:r>
              <a:rPr i="0" lang="ko-KR" sz="1600" u="none" strike="noStrike">
                <a:solidFill>
                  <a:srgbClr val="000000"/>
                </a:solidFill>
                <a:latin typeface="Cookie"/>
                <a:ea typeface="Cookie"/>
                <a:cs typeface="Cookie"/>
                <a:sym typeface="Cookie"/>
              </a:rPr>
              <a:t>(</a:t>
            </a:r>
            <a:r>
              <a:rPr lang="ko-KR" sz="1600">
                <a:solidFill>
                  <a:srgbClr val="000000"/>
                </a:solidFill>
                <a:latin typeface="Cookie"/>
                <a:ea typeface="Cookie"/>
                <a:cs typeface="Cookie"/>
                <a:sym typeface="Cookie"/>
              </a:rPr>
              <a:t>나의 질문을 게시, 댓글 답변 확인</a:t>
            </a:r>
            <a:r>
              <a:rPr i="0" lang="ko-KR" sz="1600" u="none" strike="noStrike">
                <a:solidFill>
                  <a:srgbClr val="000000"/>
                </a:solidFill>
                <a:latin typeface="Cookie"/>
                <a:ea typeface="Cookie"/>
                <a:cs typeface="Cookie"/>
                <a:sym typeface="Cookie"/>
              </a:rPr>
              <a:t>)</a:t>
            </a:r>
            <a:endParaRPr sz="2400">
              <a:solidFill>
                <a:schemeClr val="dk1"/>
              </a:solidFill>
              <a:latin typeface="Cookie"/>
              <a:ea typeface="Cookie"/>
              <a:cs typeface="Cookie"/>
              <a:sym typeface="Cookie"/>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질문을 소스 코드의 형태로 변환하여 작성할 수 있다. </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댓글을 소스 코드의 형태로 변환하여 작성할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게시 글에 추천을 남길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게시 글에 댓글을 남길 수 있다.</a:t>
            </a:r>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댓글리스트의 댓글은 모든 사용자가 원문과 1:1로 비교할 수 </a:t>
            </a:r>
            <a:r>
              <a:rPr lang="ko-KR" sz="1800">
                <a:solidFill>
                  <a:srgbClr val="000000"/>
                </a:solidFill>
                <a:latin typeface="Cookie"/>
                <a:ea typeface="Cookie"/>
                <a:cs typeface="Cookie"/>
                <a:sym typeface="Cookie"/>
              </a:rPr>
              <a:t>있는 기능을 통해 질문과 답변댓글을 비교할 수 있다.</a:t>
            </a:r>
            <a:br>
              <a:rPr b="0" i="0" lang="ko-KR" sz="1800" u="none" strike="noStrike">
                <a:solidFill>
                  <a:srgbClr val="000000"/>
                </a:solidFill>
                <a:latin typeface="Cookie"/>
                <a:ea typeface="Cookie"/>
                <a:cs typeface="Cookie"/>
                <a:sym typeface="Cookie"/>
              </a:rPr>
            </a:br>
            <a:r>
              <a:rPr b="0" i="0" lang="ko-KR" sz="1800" u="none" strike="noStrike">
                <a:solidFill>
                  <a:srgbClr val="000000"/>
                </a:solidFill>
                <a:latin typeface="Cookie"/>
                <a:ea typeface="Cookie"/>
                <a:cs typeface="Cookie"/>
                <a:sym typeface="Cookie"/>
              </a:rPr>
              <a:t>  모든 회원은 댓글에 추천을 남길 수 있다.</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8"/>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18"/>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스토리보드</a:t>
            </a:r>
            <a:endParaRPr b="1" sz="2000">
              <a:solidFill>
                <a:schemeClr val="dk1"/>
              </a:solidFill>
              <a:latin typeface="Cookie"/>
              <a:ea typeface="Cookie"/>
              <a:cs typeface="Cookie"/>
              <a:sym typeface="Cookie"/>
            </a:endParaRPr>
          </a:p>
        </p:txBody>
      </p:sp>
      <p:pic>
        <p:nvPicPr>
          <p:cNvPr descr="텍스트, 표지판, 클립아트이(가) 표시된 사진&#10;&#10;자동 생성된 설명" id="351" name="Google Shape;351;p18"/>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352" name="Google Shape;352;p18"/>
          <p:cNvGrpSpPr/>
          <p:nvPr/>
        </p:nvGrpSpPr>
        <p:grpSpPr>
          <a:xfrm>
            <a:off x="10672861" y="6360161"/>
            <a:ext cx="1429314" cy="386252"/>
            <a:chOff x="10672861" y="6360161"/>
            <a:chExt cx="1429314" cy="386252"/>
          </a:xfrm>
        </p:grpSpPr>
        <p:sp>
          <p:nvSpPr>
            <p:cNvPr id="353" name="Google Shape;353;p18"/>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354" name="Google Shape;354;p18"/>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355" name="Google Shape;355;p18"/>
          <p:cNvSpPr txBox="1"/>
          <p:nvPr/>
        </p:nvSpPr>
        <p:spPr>
          <a:xfrm>
            <a:off x="7826902" y="742949"/>
            <a:ext cx="4219575" cy="5262979"/>
          </a:xfrm>
          <a:prstGeom prst="rect">
            <a:avLst/>
          </a:prstGeom>
          <a:noFill/>
          <a:ln>
            <a:noFill/>
          </a:ln>
        </p:spPr>
        <p:txBody>
          <a:bodyPr anchorCtr="0" anchor="t" bIns="45700" lIns="91425" spcFirstLastPara="1" rIns="91425" wrap="square" tIns="45700">
            <a:spAutoFit/>
          </a:bodyPr>
          <a:lstStyle/>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게시글이 위치한 게시판 이름이 최상단에 위치하고, 말 머리(JAVA)와 글 제목 표기</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다운로드 버튼 클릭 시 첨부파일 다운로드</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북마크 버튼 클릭 시 회원 개개인마다 특정 게시물을 저장 가능하다. 마이페이지 클릭하여 북마크 한 게시물들을 조회 할 수 있다</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작성자가 소스코드 형태로 업로드한 코드를 확인 할 수 있음</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추천 버튼 클릭 시 해당 게시물에 추천 수가 누적된다. 추천 수가 일정 수치 이상 기록되면 HOT 게시판에 등록 될 수 있다</a:t>
            </a:r>
            <a:endParaRPr sz="1600">
              <a:solidFill>
                <a:schemeClr val="dk1"/>
              </a:solidFill>
              <a:latin typeface="Cookie"/>
              <a:ea typeface="Cookie"/>
              <a:cs typeface="Cookie"/>
              <a:sym typeface="Cookie"/>
            </a:endParaRPr>
          </a:p>
          <a:p>
            <a:pPr indent="0" lvl="0" marL="0" marR="0" rtl="0" algn="l">
              <a:spcBef>
                <a:spcPts val="0"/>
              </a:spcBef>
              <a:spcAft>
                <a:spcPts val="0"/>
              </a:spcAft>
              <a:buNone/>
            </a:pPr>
            <a:r>
              <a:t/>
            </a:r>
            <a:endParaRPr sz="1600">
              <a:solidFill>
                <a:schemeClr val="dk1"/>
              </a:solidFill>
              <a:latin typeface="Cookie"/>
              <a:ea typeface="Cookie"/>
              <a:cs typeface="Cookie"/>
              <a:sym typeface="Cookie"/>
            </a:endParaRPr>
          </a:p>
          <a:p>
            <a:pPr indent="0" lvl="0" marL="0" marR="0" rtl="0" algn="l">
              <a:spcBef>
                <a:spcPts val="0"/>
              </a:spcBef>
              <a:spcAft>
                <a:spcPts val="0"/>
              </a:spcAft>
              <a:buNone/>
            </a:pPr>
            <a:r>
              <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p:txBody>
      </p:sp>
      <p:grpSp>
        <p:nvGrpSpPr>
          <p:cNvPr id="356" name="Google Shape;356;p18"/>
          <p:cNvGrpSpPr/>
          <p:nvPr/>
        </p:nvGrpSpPr>
        <p:grpSpPr>
          <a:xfrm>
            <a:off x="562129" y="1074157"/>
            <a:ext cx="7103938" cy="5286004"/>
            <a:chOff x="284454" y="461218"/>
            <a:chExt cx="8032171" cy="5935564"/>
          </a:xfrm>
        </p:grpSpPr>
        <p:pic>
          <p:nvPicPr>
            <p:cNvPr id="357" name="Google Shape;357;p18"/>
            <p:cNvPicPr preferRelativeResize="0"/>
            <p:nvPr/>
          </p:nvPicPr>
          <p:blipFill rotWithShape="1">
            <a:blip r:embed="rId5">
              <a:alphaModFix/>
            </a:blip>
            <a:srcRect b="0" l="0" r="0" t="0"/>
            <a:stretch/>
          </p:blipFill>
          <p:spPr>
            <a:xfrm>
              <a:off x="284454" y="461218"/>
              <a:ext cx="8032171" cy="5935564"/>
            </a:xfrm>
            <a:prstGeom prst="rect">
              <a:avLst/>
            </a:prstGeom>
            <a:noFill/>
            <a:ln>
              <a:noFill/>
            </a:ln>
          </p:spPr>
        </p:pic>
        <p:grpSp>
          <p:nvGrpSpPr>
            <p:cNvPr id="358" name="Google Shape;358;p18"/>
            <p:cNvGrpSpPr/>
            <p:nvPr/>
          </p:nvGrpSpPr>
          <p:grpSpPr>
            <a:xfrm>
              <a:off x="594306" y="1287013"/>
              <a:ext cx="2508404" cy="703711"/>
              <a:chOff x="1660850" y="636553"/>
              <a:chExt cx="1579205" cy="505806"/>
            </a:xfrm>
          </p:grpSpPr>
          <p:sp>
            <p:nvSpPr>
              <p:cNvPr id="359" name="Google Shape;359;p18"/>
              <p:cNvSpPr/>
              <p:nvPr/>
            </p:nvSpPr>
            <p:spPr>
              <a:xfrm>
                <a:off x="1660850" y="666498"/>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0" name="Google Shape;360;p18"/>
              <p:cNvSpPr txBox="1"/>
              <p:nvPr/>
            </p:nvSpPr>
            <p:spPr>
              <a:xfrm>
                <a:off x="2761862" y="636553"/>
                <a:ext cx="478193" cy="293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1</a:t>
                </a:r>
                <a:endParaRPr sz="1800">
                  <a:solidFill>
                    <a:srgbClr val="FF0000"/>
                  </a:solidFill>
                  <a:latin typeface="Malgun Gothic"/>
                  <a:ea typeface="Malgun Gothic"/>
                  <a:cs typeface="Malgun Gothic"/>
                  <a:sym typeface="Malgun Gothic"/>
                </a:endParaRPr>
              </a:p>
            </p:txBody>
          </p:sp>
        </p:grpSp>
        <p:grpSp>
          <p:nvGrpSpPr>
            <p:cNvPr id="361" name="Google Shape;361;p18"/>
            <p:cNvGrpSpPr/>
            <p:nvPr/>
          </p:nvGrpSpPr>
          <p:grpSpPr>
            <a:xfrm>
              <a:off x="2475528" y="1990724"/>
              <a:ext cx="918675" cy="771854"/>
              <a:chOff x="1660850" y="370506"/>
              <a:chExt cx="1101012" cy="771854"/>
            </a:xfrm>
          </p:grpSpPr>
          <p:sp>
            <p:nvSpPr>
              <p:cNvPr id="362" name="Google Shape;362;p18"/>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3" name="Google Shape;363;p18"/>
              <p:cNvSpPr txBox="1"/>
              <p:nvPr/>
            </p:nvSpPr>
            <p:spPr>
              <a:xfrm>
                <a:off x="1660850" y="370506"/>
                <a:ext cx="478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2</a:t>
                </a:r>
                <a:endParaRPr sz="1800">
                  <a:solidFill>
                    <a:srgbClr val="FF0000"/>
                  </a:solidFill>
                  <a:latin typeface="Malgun Gothic"/>
                  <a:ea typeface="Malgun Gothic"/>
                  <a:cs typeface="Malgun Gothic"/>
                  <a:sym typeface="Malgun Gothic"/>
                </a:endParaRPr>
              </a:p>
            </p:txBody>
          </p:sp>
        </p:grpSp>
        <p:grpSp>
          <p:nvGrpSpPr>
            <p:cNvPr id="364" name="Google Shape;364;p18"/>
            <p:cNvGrpSpPr/>
            <p:nvPr/>
          </p:nvGrpSpPr>
          <p:grpSpPr>
            <a:xfrm>
              <a:off x="5177325" y="2264287"/>
              <a:ext cx="1317675" cy="481696"/>
              <a:chOff x="1660850" y="660664"/>
              <a:chExt cx="1579205" cy="481696"/>
            </a:xfrm>
          </p:grpSpPr>
          <p:sp>
            <p:nvSpPr>
              <p:cNvPr id="365" name="Google Shape;365;p18"/>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6" name="Google Shape;366;p18"/>
              <p:cNvSpPr txBox="1"/>
              <p:nvPr/>
            </p:nvSpPr>
            <p:spPr>
              <a:xfrm>
                <a:off x="2761862" y="660664"/>
                <a:ext cx="478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3</a:t>
                </a:r>
                <a:endParaRPr sz="1800">
                  <a:solidFill>
                    <a:srgbClr val="FF0000"/>
                  </a:solidFill>
                  <a:latin typeface="Malgun Gothic"/>
                  <a:ea typeface="Malgun Gothic"/>
                  <a:cs typeface="Malgun Gothic"/>
                  <a:sym typeface="Malgun Gothic"/>
                </a:endParaRPr>
              </a:p>
            </p:txBody>
          </p:sp>
        </p:grpSp>
        <p:grpSp>
          <p:nvGrpSpPr>
            <p:cNvPr id="367" name="Google Shape;367;p18"/>
            <p:cNvGrpSpPr/>
            <p:nvPr/>
          </p:nvGrpSpPr>
          <p:grpSpPr>
            <a:xfrm>
              <a:off x="5376825" y="3301237"/>
              <a:ext cx="918675" cy="771854"/>
              <a:chOff x="1660850" y="370506"/>
              <a:chExt cx="1101012" cy="771854"/>
            </a:xfrm>
          </p:grpSpPr>
          <p:sp>
            <p:nvSpPr>
              <p:cNvPr id="368" name="Google Shape;368;p18"/>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9" name="Google Shape;369;p18"/>
              <p:cNvSpPr txBox="1"/>
              <p:nvPr/>
            </p:nvSpPr>
            <p:spPr>
              <a:xfrm>
                <a:off x="1660850" y="370506"/>
                <a:ext cx="478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4</a:t>
                </a:r>
                <a:endParaRPr sz="1800">
                  <a:solidFill>
                    <a:srgbClr val="FF0000"/>
                  </a:solidFill>
                  <a:latin typeface="Malgun Gothic"/>
                  <a:ea typeface="Malgun Gothic"/>
                  <a:cs typeface="Malgun Gothic"/>
                  <a:sym typeface="Malgun Gothic"/>
                </a:endParaRPr>
              </a:p>
            </p:txBody>
          </p:sp>
        </p:grpSp>
        <p:grpSp>
          <p:nvGrpSpPr>
            <p:cNvPr id="370" name="Google Shape;370;p18"/>
            <p:cNvGrpSpPr/>
            <p:nvPr/>
          </p:nvGrpSpPr>
          <p:grpSpPr>
            <a:xfrm>
              <a:off x="3285153" y="4648200"/>
              <a:ext cx="2091672" cy="1048863"/>
              <a:chOff x="1660850" y="370506"/>
              <a:chExt cx="1101012" cy="771854"/>
            </a:xfrm>
          </p:grpSpPr>
          <p:sp>
            <p:nvSpPr>
              <p:cNvPr id="371" name="Google Shape;371;p18"/>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2" name="Google Shape;372;p18"/>
              <p:cNvSpPr txBox="1"/>
              <p:nvPr/>
            </p:nvSpPr>
            <p:spPr>
              <a:xfrm>
                <a:off x="1660850" y="370506"/>
                <a:ext cx="478193" cy="2717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5</a:t>
                </a:r>
                <a:endParaRPr sz="1800">
                  <a:solidFill>
                    <a:srgbClr val="FF0000"/>
                  </a:solidFill>
                  <a:latin typeface="Malgun Gothic"/>
                  <a:ea typeface="Malgun Gothic"/>
                  <a:cs typeface="Malgun Gothic"/>
                  <a:sym typeface="Malgun Gothic"/>
                </a:endParaRPr>
              </a:p>
            </p:txBody>
          </p:sp>
        </p:grpSp>
        <p:pic>
          <p:nvPicPr>
            <p:cNvPr id="373" name="Google Shape;373;p18"/>
            <p:cNvPicPr preferRelativeResize="0"/>
            <p:nvPr/>
          </p:nvPicPr>
          <p:blipFill rotWithShape="1">
            <a:blip r:embed="rId6">
              <a:alphaModFix/>
            </a:blip>
            <a:srcRect b="0" l="0" r="0" t="0"/>
            <a:stretch/>
          </p:blipFill>
          <p:spPr>
            <a:xfrm>
              <a:off x="7697674" y="1057542"/>
              <a:ext cx="335982" cy="10399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9"/>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9" name="Google Shape;379;p19"/>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380" name="Google Shape;380;p19"/>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381" name="Google Shape;381;p19"/>
          <p:cNvSpPr txBox="1"/>
          <p:nvPr/>
        </p:nvSpPr>
        <p:spPr>
          <a:xfrm>
            <a:off x="562126" y="1161187"/>
            <a:ext cx="11448899" cy="283154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007FFF"/>
                </a:solidFill>
                <a:latin typeface="Corben"/>
                <a:ea typeface="Corben"/>
                <a:cs typeface="Corben"/>
                <a:sym typeface="Corben"/>
              </a:rPr>
              <a:t>&lt;게시판&gt;</a:t>
            </a:r>
            <a:br>
              <a:rPr lang="ko-KR" sz="2000">
                <a:solidFill>
                  <a:schemeClr val="dk1"/>
                </a:solidFill>
                <a:latin typeface="Corben"/>
                <a:ea typeface="Corben"/>
                <a:cs typeface="Corben"/>
                <a:sym typeface="Corben"/>
              </a:rPr>
            </a:br>
            <a:r>
              <a:rPr lang="ko-KR" sz="2000">
                <a:solidFill>
                  <a:schemeClr val="dk1"/>
                </a:solidFill>
                <a:latin typeface="Corben"/>
                <a:ea typeface="Corben"/>
                <a:cs typeface="Corben"/>
                <a:sym typeface="Corben"/>
              </a:rPr>
              <a:t>프로젝트 모집 </a:t>
            </a:r>
            <a:r>
              <a:rPr lang="ko-KR" sz="1600">
                <a:solidFill>
                  <a:schemeClr val="dk1"/>
                </a:solidFill>
                <a:latin typeface="Corben"/>
                <a:ea typeface="Corben"/>
                <a:cs typeface="Corben"/>
                <a:sym typeface="Corben"/>
              </a:rPr>
              <a:t>(소,중,대형 프로젝트별로 프로젝트 인원을 모집할 수 있음)</a:t>
            </a:r>
            <a:endParaRPr sz="2000">
              <a:solidFill>
                <a:schemeClr val="dk1"/>
              </a:solidFill>
              <a:latin typeface="Corben"/>
              <a:ea typeface="Corben"/>
              <a:cs typeface="Corben"/>
              <a:sym typeface="Corben"/>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프로젝트 모집 게시판에 모집글을 작성할 수 있다.</a:t>
            </a:r>
            <a:endParaRPr b="0" i="0" sz="1800" u="none" strike="noStrike">
              <a:solidFill>
                <a:srgbClr val="000000"/>
              </a:solidFill>
              <a:latin typeface="Cookie"/>
              <a:ea typeface="Cookie"/>
              <a:cs typeface="Cookie"/>
              <a:sym typeface="Cookie"/>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모집 글은 지도 API를 이용해 위치를 첨부할 수 있는 기능을 가진다.</a:t>
            </a:r>
            <a:endParaRPr/>
          </a:p>
          <a:p>
            <a:pPr indent="-114300" lvl="0" marL="457200" marR="0" rtl="0" algn="l">
              <a:spcBef>
                <a:spcPts val="0"/>
              </a:spcBef>
              <a:spcAft>
                <a:spcPts val="0"/>
              </a:spcAft>
              <a:buClr>
                <a:srgbClr val="000000"/>
              </a:buClr>
              <a:buSzPts val="1800"/>
              <a:buFont typeface="Arial"/>
              <a:buChar char="•"/>
            </a:pPr>
            <a:r>
              <a:rPr lang="ko-KR" sz="1800">
                <a:solidFill>
                  <a:srgbClr val="000000"/>
                </a:solidFill>
                <a:latin typeface="Cookie"/>
                <a:ea typeface="Cookie"/>
                <a:cs typeface="Cookie"/>
                <a:sym typeface="Cookie"/>
              </a:rPr>
              <a:t>모집 글은 Google Form을 링크에 첨부할 수 있으며 링크를 통해 신청을 받아 프로젝트 인원을 받을 수 있다.</a:t>
            </a:r>
            <a:endParaRPr b="0" i="0" sz="1800" u="none" strike="noStrike">
              <a:solidFill>
                <a:srgbClr val="000000"/>
              </a:solidFill>
              <a:latin typeface="Cookie"/>
              <a:ea typeface="Cookie"/>
              <a:cs typeface="Cookie"/>
              <a:sym typeface="Cookie"/>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게시 글에 추천을 남길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게시 글에 댓글을 남길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댓글에 추천을 남길 수 있다.</a:t>
            </a:r>
            <a:endParaRPr/>
          </a:p>
        </p:txBody>
      </p:sp>
      <p:grpSp>
        <p:nvGrpSpPr>
          <p:cNvPr id="382" name="Google Shape;382;p19"/>
          <p:cNvGrpSpPr/>
          <p:nvPr/>
        </p:nvGrpSpPr>
        <p:grpSpPr>
          <a:xfrm>
            <a:off x="10672861" y="6360161"/>
            <a:ext cx="1429314" cy="386252"/>
            <a:chOff x="10672861" y="6360161"/>
            <a:chExt cx="1429314" cy="386252"/>
          </a:xfrm>
        </p:grpSpPr>
        <p:sp>
          <p:nvSpPr>
            <p:cNvPr id="383" name="Google Shape;383;p19"/>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384" name="Google Shape;384;p19"/>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385" name="Google Shape;385;p19"/>
          <p:cNvSpPr txBox="1"/>
          <p:nvPr/>
        </p:nvSpPr>
        <p:spPr>
          <a:xfrm>
            <a:off x="627862" y="4241579"/>
            <a:ext cx="11564138" cy="181588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ko-KR" sz="2000" u="none" strike="noStrike">
                <a:solidFill>
                  <a:srgbClr val="000000"/>
                </a:solidFill>
                <a:latin typeface="Cookie"/>
                <a:ea typeface="Cookie"/>
                <a:cs typeface="Cookie"/>
                <a:sym typeface="Cookie"/>
              </a:rPr>
              <a:t>자유게시판</a:t>
            </a:r>
            <a:r>
              <a:rPr i="0" lang="ko-KR" sz="1600" u="none" strike="noStrike">
                <a:solidFill>
                  <a:srgbClr val="000000"/>
                </a:solidFill>
                <a:latin typeface="Cookie"/>
                <a:ea typeface="Cookie"/>
                <a:cs typeface="Cookie"/>
                <a:sym typeface="Cookie"/>
              </a:rPr>
              <a:t>(회원들의 일상, 고민 등 자유로이 게시)</a:t>
            </a:r>
            <a:endParaRPr sz="2400">
              <a:solidFill>
                <a:schemeClr val="dk1"/>
              </a:solidFill>
              <a:latin typeface="Cookie"/>
              <a:ea typeface="Cookie"/>
              <a:cs typeface="Cookie"/>
              <a:sym typeface="Cookie"/>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자유게시판에 글을 작성할 수 있다.</a:t>
            </a:r>
            <a:endParaRPr b="0" i="0" sz="1800" u="none" strike="noStrike">
              <a:solidFill>
                <a:srgbClr val="000000"/>
              </a:solidFill>
              <a:latin typeface="Cookie"/>
              <a:ea typeface="Cookie"/>
              <a:cs typeface="Cookie"/>
              <a:sym typeface="Cookie"/>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게시글에 추천을 남길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게시글에 댓글을 남길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모든 회원은 댓글에 추천을 남길 수 있다.</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2"/>
          <p:cNvSpPr/>
          <p:nvPr/>
        </p:nvSpPr>
        <p:spPr>
          <a:xfrm>
            <a:off x="6096000" y="-3849750"/>
            <a:ext cx="8715375" cy="8715375"/>
          </a:xfrm>
          <a:prstGeom prst="donut">
            <a:avLst>
              <a:gd fmla="val 25000" name="adj"/>
            </a:avLst>
          </a:prstGeom>
          <a:solidFill>
            <a:srgbClr val="007FF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98" name="Google Shape;98;p2"/>
          <p:cNvGrpSpPr/>
          <p:nvPr/>
        </p:nvGrpSpPr>
        <p:grpSpPr>
          <a:xfrm>
            <a:off x="9008711" y="188706"/>
            <a:ext cx="6366578" cy="1251580"/>
            <a:chOff x="4098574" y="2757157"/>
            <a:chExt cx="6366578" cy="1251580"/>
          </a:xfrm>
        </p:grpSpPr>
        <p:pic>
          <p:nvPicPr>
            <p:cNvPr id="99" name="Google Shape;99;p2"/>
            <p:cNvPicPr preferRelativeResize="0"/>
            <p:nvPr/>
          </p:nvPicPr>
          <p:blipFill rotWithShape="1">
            <a:blip r:embed="rId3">
              <a:alphaModFix/>
            </a:blip>
            <a:srcRect b="0" l="0" r="0" t="0"/>
            <a:stretch/>
          </p:blipFill>
          <p:spPr>
            <a:xfrm>
              <a:off x="6313615" y="2757157"/>
              <a:ext cx="711073" cy="1067027"/>
            </a:xfrm>
            <a:prstGeom prst="rect">
              <a:avLst/>
            </a:prstGeom>
            <a:noFill/>
            <a:ln>
              <a:noFill/>
            </a:ln>
          </p:spPr>
        </p:pic>
        <p:sp>
          <p:nvSpPr>
            <p:cNvPr id="100" name="Google Shape;100;p2"/>
            <p:cNvSpPr txBox="1"/>
            <p:nvPr/>
          </p:nvSpPr>
          <p:spPr>
            <a:xfrm>
              <a:off x="4098574" y="2993074"/>
              <a:ext cx="636657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007FFF"/>
                  </a:solidFill>
                  <a:latin typeface="Arial"/>
                  <a:ea typeface="Arial"/>
                  <a:cs typeface="Arial"/>
                  <a:sym typeface="Arial"/>
                </a:rPr>
                <a:t>INDEX</a:t>
              </a:r>
              <a:endParaRPr b="1" sz="9600">
                <a:solidFill>
                  <a:srgbClr val="007FFF"/>
                </a:solidFill>
                <a:latin typeface="Arial"/>
                <a:ea typeface="Arial"/>
                <a:cs typeface="Arial"/>
                <a:sym typeface="Arial"/>
              </a:endParaRPr>
            </a:p>
          </p:txBody>
        </p:sp>
      </p:grpSp>
      <p:sp>
        <p:nvSpPr>
          <p:cNvPr id="101" name="Google Shape;101;p2"/>
          <p:cNvSpPr txBox="1"/>
          <p:nvPr/>
        </p:nvSpPr>
        <p:spPr>
          <a:xfrm>
            <a:off x="904875" y="851975"/>
            <a:ext cx="5773479" cy="5007012"/>
          </a:xfrm>
          <a:prstGeom prst="rect">
            <a:avLst/>
          </a:prstGeom>
          <a:noFill/>
          <a:ln>
            <a:noFill/>
          </a:ln>
        </p:spPr>
        <p:txBody>
          <a:bodyPr anchorCtr="0" anchor="t" bIns="45700" lIns="91425" spcFirstLastPara="1" rIns="91425" wrap="square" tIns="45700">
            <a:spAutoFit/>
          </a:bodyPr>
          <a:lstStyle/>
          <a:p>
            <a:pPr indent="-514350" lvl="0" marL="514350" marR="0" rtl="0" algn="l">
              <a:lnSpc>
                <a:spcPct val="150000"/>
              </a:lnSpc>
              <a:spcBef>
                <a:spcPts val="0"/>
              </a:spcBef>
              <a:spcAft>
                <a:spcPts val="0"/>
              </a:spcAft>
              <a:buClr>
                <a:schemeClr val="dk1"/>
              </a:buClr>
              <a:buSzPts val="3600"/>
              <a:buFont typeface="Cookie"/>
              <a:buAutoNum type="arabicPeriod"/>
            </a:pPr>
            <a:r>
              <a:rPr b="1" lang="ko-KR" sz="3600">
                <a:solidFill>
                  <a:schemeClr val="dk1"/>
                </a:solidFill>
                <a:latin typeface="Cookie"/>
                <a:ea typeface="Cookie"/>
                <a:cs typeface="Cookie"/>
                <a:sym typeface="Cookie"/>
              </a:rPr>
              <a:t>소개 및 </a:t>
            </a:r>
            <a:r>
              <a:rPr b="1" lang="ko-KR" sz="3600">
                <a:solidFill>
                  <a:srgbClr val="007FFF"/>
                </a:solidFill>
                <a:latin typeface="Cookie"/>
                <a:ea typeface="Cookie"/>
                <a:cs typeface="Cookie"/>
                <a:sym typeface="Cookie"/>
              </a:rPr>
              <a:t>시나리오</a:t>
            </a:r>
            <a:r>
              <a:rPr b="1" lang="ko-KR" sz="3600">
                <a:solidFill>
                  <a:schemeClr val="dk1"/>
                </a:solidFill>
                <a:latin typeface="Cookie"/>
                <a:ea typeface="Cookie"/>
                <a:cs typeface="Cookie"/>
                <a:sym typeface="Cookie"/>
              </a:rPr>
              <a:t> 정의</a:t>
            </a:r>
            <a:endParaRPr b="1" sz="3600">
              <a:solidFill>
                <a:schemeClr val="dk1"/>
              </a:solidFill>
              <a:latin typeface="Cookie"/>
              <a:ea typeface="Cookie"/>
              <a:cs typeface="Cookie"/>
              <a:sym typeface="Cookie"/>
            </a:endParaRPr>
          </a:p>
          <a:p>
            <a:pPr indent="-342900" lvl="0" marL="342900" marR="0" rtl="0" algn="l">
              <a:lnSpc>
                <a:spcPct val="150000"/>
              </a:lnSpc>
              <a:spcBef>
                <a:spcPts val="0"/>
              </a:spcBef>
              <a:spcAft>
                <a:spcPts val="0"/>
              </a:spcAft>
              <a:buClr>
                <a:schemeClr val="dk1"/>
              </a:buClr>
              <a:buSzPts val="3600"/>
              <a:buFont typeface="Cookie"/>
              <a:buAutoNum type="arabicPeriod"/>
            </a:pPr>
            <a:r>
              <a:rPr b="1" lang="ko-KR" sz="3600">
                <a:solidFill>
                  <a:schemeClr val="dk1"/>
                </a:solidFill>
                <a:latin typeface="Cookie"/>
                <a:ea typeface="Cookie"/>
                <a:cs typeface="Cookie"/>
                <a:sym typeface="Cookie"/>
              </a:rPr>
              <a:t> 개발</a:t>
            </a:r>
            <a:r>
              <a:rPr b="1" lang="ko-KR" sz="3600">
                <a:solidFill>
                  <a:srgbClr val="007FFF"/>
                </a:solidFill>
                <a:latin typeface="Cookie"/>
                <a:ea typeface="Cookie"/>
                <a:cs typeface="Cookie"/>
                <a:sym typeface="Cookie"/>
              </a:rPr>
              <a:t>환경 </a:t>
            </a:r>
            <a:endParaRPr b="1" sz="3600">
              <a:solidFill>
                <a:srgbClr val="007FFF"/>
              </a:solidFill>
              <a:latin typeface="Cookie"/>
              <a:ea typeface="Cookie"/>
              <a:cs typeface="Cookie"/>
              <a:sym typeface="Cookie"/>
            </a:endParaRPr>
          </a:p>
          <a:p>
            <a:pPr indent="-342900" lvl="0" marL="342900" marR="0" rtl="0" algn="l">
              <a:lnSpc>
                <a:spcPct val="150000"/>
              </a:lnSpc>
              <a:spcBef>
                <a:spcPts val="0"/>
              </a:spcBef>
              <a:spcAft>
                <a:spcPts val="0"/>
              </a:spcAft>
              <a:buClr>
                <a:schemeClr val="dk1"/>
              </a:buClr>
              <a:buSzPts val="3600"/>
              <a:buFont typeface="Cookie"/>
              <a:buAutoNum type="arabicPeriod"/>
            </a:pPr>
            <a:r>
              <a:rPr b="1" lang="ko-KR" sz="3600">
                <a:solidFill>
                  <a:schemeClr val="dk1"/>
                </a:solidFill>
                <a:latin typeface="Cookie"/>
                <a:ea typeface="Cookie"/>
                <a:cs typeface="Cookie"/>
                <a:sym typeface="Cookie"/>
              </a:rPr>
              <a:t> 페이지 </a:t>
            </a:r>
            <a:r>
              <a:rPr b="1" lang="ko-KR" sz="3600">
                <a:solidFill>
                  <a:srgbClr val="007FFF"/>
                </a:solidFill>
                <a:latin typeface="Cookie"/>
                <a:ea typeface="Cookie"/>
                <a:cs typeface="Cookie"/>
                <a:sym typeface="Cookie"/>
              </a:rPr>
              <a:t>소개</a:t>
            </a:r>
            <a:endParaRPr b="1" sz="3600">
              <a:solidFill>
                <a:srgbClr val="007FFF"/>
              </a:solidFill>
              <a:latin typeface="Cookie"/>
              <a:ea typeface="Cookie"/>
              <a:cs typeface="Cookie"/>
              <a:sym typeface="Cookie"/>
            </a:endParaRPr>
          </a:p>
          <a:p>
            <a:pPr indent="-342900" lvl="0" marL="342900" marR="0" rtl="0" algn="l">
              <a:lnSpc>
                <a:spcPct val="150000"/>
              </a:lnSpc>
              <a:spcBef>
                <a:spcPts val="0"/>
              </a:spcBef>
              <a:spcAft>
                <a:spcPts val="0"/>
              </a:spcAft>
              <a:buClr>
                <a:schemeClr val="dk1"/>
              </a:buClr>
              <a:buSzPts val="3600"/>
              <a:buFont typeface="Cookie"/>
              <a:buAutoNum type="arabicPeriod"/>
            </a:pPr>
            <a:r>
              <a:rPr b="1" lang="ko-KR" sz="3600">
                <a:solidFill>
                  <a:schemeClr val="dk1"/>
                </a:solidFill>
                <a:latin typeface="Cookie"/>
                <a:ea typeface="Cookie"/>
                <a:cs typeface="Cookie"/>
                <a:sym typeface="Cookie"/>
              </a:rPr>
              <a:t> </a:t>
            </a:r>
            <a:r>
              <a:rPr b="1" lang="ko-KR" sz="3600">
                <a:solidFill>
                  <a:srgbClr val="007FFF"/>
                </a:solidFill>
                <a:latin typeface="Cookie"/>
                <a:ea typeface="Cookie"/>
                <a:cs typeface="Cookie"/>
                <a:sym typeface="Cookie"/>
              </a:rPr>
              <a:t>시연</a:t>
            </a:r>
            <a:endParaRPr b="1" sz="3600">
              <a:solidFill>
                <a:srgbClr val="007FFF"/>
              </a:solidFill>
              <a:latin typeface="Cookie"/>
              <a:ea typeface="Cookie"/>
              <a:cs typeface="Cookie"/>
              <a:sym typeface="Cookie"/>
            </a:endParaRPr>
          </a:p>
          <a:p>
            <a:pPr indent="-342900" lvl="0" marL="342900" marR="0" rtl="0" algn="l">
              <a:lnSpc>
                <a:spcPct val="150000"/>
              </a:lnSpc>
              <a:spcBef>
                <a:spcPts val="0"/>
              </a:spcBef>
              <a:spcAft>
                <a:spcPts val="0"/>
              </a:spcAft>
              <a:buClr>
                <a:schemeClr val="dk1"/>
              </a:buClr>
              <a:buSzPts val="3600"/>
              <a:buFont typeface="Cookie"/>
              <a:buAutoNum type="arabicPeriod"/>
            </a:pPr>
            <a:r>
              <a:rPr b="1" lang="ko-KR" sz="3600">
                <a:solidFill>
                  <a:schemeClr val="dk1"/>
                </a:solidFill>
                <a:latin typeface="Cookie"/>
                <a:ea typeface="Cookie"/>
                <a:cs typeface="Cookie"/>
                <a:sym typeface="Cookie"/>
              </a:rPr>
              <a:t> </a:t>
            </a:r>
            <a:r>
              <a:rPr b="1" lang="ko-KR" sz="3600">
                <a:solidFill>
                  <a:srgbClr val="007FFF"/>
                </a:solidFill>
                <a:latin typeface="Cookie"/>
                <a:ea typeface="Cookie"/>
                <a:cs typeface="Cookie"/>
                <a:sym typeface="Cookie"/>
              </a:rPr>
              <a:t>트러블</a:t>
            </a:r>
            <a:r>
              <a:rPr b="1" lang="ko-KR" sz="3600">
                <a:solidFill>
                  <a:schemeClr val="dk1"/>
                </a:solidFill>
                <a:latin typeface="Cookie"/>
                <a:ea typeface="Cookie"/>
                <a:cs typeface="Cookie"/>
                <a:sym typeface="Cookie"/>
              </a:rPr>
              <a:t> 슈팅</a:t>
            </a:r>
            <a:endParaRPr b="1" sz="3600">
              <a:solidFill>
                <a:schemeClr val="dk1"/>
              </a:solidFill>
              <a:latin typeface="Cookie"/>
              <a:ea typeface="Cookie"/>
              <a:cs typeface="Cookie"/>
              <a:sym typeface="Cookie"/>
            </a:endParaRPr>
          </a:p>
          <a:p>
            <a:pPr indent="-342900" lvl="0" marL="342900" marR="0" rtl="0" algn="l">
              <a:lnSpc>
                <a:spcPct val="150000"/>
              </a:lnSpc>
              <a:spcBef>
                <a:spcPts val="0"/>
              </a:spcBef>
              <a:spcAft>
                <a:spcPts val="0"/>
              </a:spcAft>
              <a:buClr>
                <a:schemeClr val="dk1"/>
              </a:buClr>
              <a:buSzPts val="3600"/>
              <a:buFont typeface="Cookie"/>
              <a:buAutoNum type="arabicPeriod"/>
            </a:pPr>
            <a:r>
              <a:rPr b="1" lang="ko-KR" sz="3600">
                <a:solidFill>
                  <a:schemeClr val="dk1"/>
                </a:solidFill>
                <a:latin typeface="Cookie"/>
                <a:ea typeface="Cookie"/>
                <a:cs typeface="Cookie"/>
                <a:sym typeface="Cookie"/>
              </a:rPr>
              <a:t> </a:t>
            </a:r>
            <a:r>
              <a:rPr b="1" lang="ko-KR" sz="3600">
                <a:solidFill>
                  <a:srgbClr val="007FFF"/>
                </a:solidFill>
                <a:latin typeface="Cookie"/>
                <a:ea typeface="Cookie"/>
                <a:cs typeface="Cookie"/>
                <a:sym typeface="Cookie"/>
              </a:rPr>
              <a:t>후기</a:t>
            </a:r>
            <a:r>
              <a:rPr b="1" lang="ko-KR" sz="3600">
                <a:solidFill>
                  <a:schemeClr val="dk1"/>
                </a:solidFill>
                <a:latin typeface="Cookie"/>
                <a:ea typeface="Cookie"/>
                <a:cs typeface="Cookie"/>
                <a:sym typeface="Cookie"/>
              </a:rPr>
              <a:t> 및 느낀 점</a:t>
            </a:r>
            <a:endParaRPr b="1" sz="2400">
              <a:solidFill>
                <a:schemeClr val="dk1"/>
              </a:solidFill>
              <a:latin typeface="Cookie"/>
              <a:ea typeface="Cookie"/>
              <a:cs typeface="Cookie"/>
              <a:sym typeface="Cookie"/>
            </a:endParaRPr>
          </a:p>
        </p:txBody>
      </p:sp>
      <p:grpSp>
        <p:nvGrpSpPr>
          <p:cNvPr id="102" name="Google Shape;102;p2"/>
          <p:cNvGrpSpPr/>
          <p:nvPr/>
        </p:nvGrpSpPr>
        <p:grpSpPr>
          <a:xfrm>
            <a:off x="10672861" y="6360161"/>
            <a:ext cx="1429314" cy="386252"/>
            <a:chOff x="10672861" y="6360161"/>
            <a:chExt cx="1429314" cy="386252"/>
          </a:xfrm>
        </p:grpSpPr>
        <p:sp>
          <p:nvSpPr>
            <p:cNvPr id="103" name="Google Shape;103;p2"/>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104" name="Google Shape;104;p2"/>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0"/>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1" name="Google Shape;391;p20"/>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392" name="Google Shape;392;p20"/>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393" name="Google Shape;393;p20"/>
          <p:cNvSpPr txBox="1"/>
          <p:nvPr/>
        </p:nvSpPr>
        <p:spPr>
          <a:xfrm>
            <a:off x="562126" y="1161187"/>
            <a:ext cx="11448899" cy="187743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007FFF"/>
                </a:solidFill>
                <a:latin typeface="Corben"/>
                <a:ea typeface="Corben"/>
                <a:cs typeface="Corben"/>
                <a:sym typeface="Corben"/>
              </a:rPr>
              <a:t>&lt;게시판&gt;</a:t>
            </a:r>
            <a:br>
              <a:rPr lang="ko-KR" sz="2000">
                <a:solidFill>
                  <a:schemeClr val="dk1"/>
                </a:solidFill>
                <a:latin typeface="Corben"/>
                <a:ea typeface="Corben"/>
                <a:cs typeface="Corben"/>
                <a:sym typeface="Corben"/>
              </a:rPr>
            </a:br>
            <a:r>
              <a:rPr lang="ko-KR" sz="2000">
                <a:solidFill>
                  <a:schemeClr val="dk1"/>
                </a:solidFill>
                <a:latin typeface="Corben"/>
                <a:ea typeface="Corben"/>
                <a:cs typeface="Corben"/>
                <a:sym typeface="Corben"/>
              </a:rPr>
              <a:t>공지사항 </a:t>
            </a:r>
            <a:r>
              <a:rPr lang="ko-KR" sz="1400">
                <a:solidFill>
                  <a:schemeClr val="dk1"/>
                </a:solidFill>
                <a:latin typeface="Corben"/>
                <a:ea typeface="Corben"/>
                <a:cs typeface="Corben"/>
                <a:sym typeface="Corben"/>
              </a:rPr>
              <a:t>(관리자용 게시판, 관리자만 글 작성 가능)</a:t>
            </a:r>
            <a:endParaRPr sz="2000">
              <a:solidFill>
                <a:schemeClr val="dk1"/>
              </a:solidFill>
              <a:latin typeface="Corben"/>
              <a:ea typeface="Corben"/>
              <a:cs typeface="Corben"/>
              <a:sym typeface="Corben"/>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관리자만 공지사항 게시판에 공지 글을 게시할 수 있다.</a:t>
            </a:r>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회원 공지, 이벤트 등 게시글로 작성.</a:t>
            </a:r>
            <a:endParaRPr/>
          </a:p>
        </p:txBody>
      </p:sp>
      <p:grpSp>
        <p:nvGrpSpPr>
          <p:cNvPr id="394" name="Google Shape;394;p20"/>
          <p:cNvGrpSpPr/>
          <p:nvPr/>
        </p:nvGrpSpPr>
        <p:grpSpPr>
          <a:xfrm>
            <a:off x="10672861" y="6360161"/>
            <a:ext cx="1429314" cy="386252"/>
            <a:chOff x="10672861" y="6360161"/>
            <a:chExt cx="1429314" cy="386252"/>
          </a:xfrm>
        </p:grpSpPr>
        <p:sp>
          <p:nvSpPr>
            <p:cNvPr id="395" name="Google Shape;395;p20"/>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396" name="Google Shape;396;p20"/>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1"/>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21"/>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b="1" sz="2000">
              <a:solidFill>
                <a:schemeClr val="dk1"/>
              </a:solidFill>
              <a:latin typeface="Cookie"/>
              <a:ea typeface="Cookie"/>
              <a:cs typeface="Cookie"/>
              <a:sym typeface="Cookie"/>
            </a:endParaRPr>
          </a:p>
        </p:txBody>
      </p:sp>
      <p:pic>
        <p:nvPicPr>
          <p:cNvPr descr="텍스트, 표지판, 클립아트이(가) 표시된 사진&#10;&#10;자동 생성된 설명" id="403" name="Google Shape;403;p21"/>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404" name="Google Shape;404;p21"/>
          <p:cNvGrpSpPr/>
          <p:nvPr/>
        </p:nvGrpSpPr>
        <p:grpSpPr>
          <a:xfrm>
            <a:off x="10672861" y="6360161"/>
            <a:ext cx="1429314" cy="386252"/>
            <a:chOff x="10672861" y="6360161"/>
            <a:chExt cx="1429314" cy="386252"/>
          </a:xfrm>
        </p:grpSpPr>
        <p:sp>
          <p:nvSpPr>
            <p:cNvPr id="405" name="Google Shape;405;p21"/>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406" name="Google Shape;406;p21"/>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407" name="Google Shape;407;p21"/>
          <p:cNvSpPr txBox="1"/>
          <p:nvPr/>
        </p:nvSpPr>
        <p:spPr>
          <a:xfrm>
            <a:off x="7810500" y="537392"/>
            <a:ext cx="4219575" cy="5016758"/>
          </a:xfrm>
          <a:prstGeom prst="rect">
            <a:avLst/>
          </a:prstGeom>
          <a:noFill/>
          <a:ln>
            <a:noFill/>
          </a:ln>
        </p:spPr>
        <p:txBody>
          <a:bodyPr anchorCtr="0" anchor="t" bIns="45700" lIns="91425" spcFirstLastPara="1" rIns="91425" wrap="square" tIns="45700">
            <a:spAutoFit/>
          </a:bodyPr>
          <a:lstStyle/>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0" lvl="0" marL="0" marR="0" rtl="0" algn="l">
              <a:spcBef>
                <a:spcPts val="0"/>
              </a:spcBef>
              <a:spcAft>
                <a:spcPts val="0"/>
              </a:spcAft>
              <a:buNone/>
            </a:pPr>
            <a:r>
              <a:rPr lang="ko-KR" sz="1600">
                <a:solidFill>
                  <a:schemeClr val="dk1"/>
                </a:solidFill>
                <a:latin typeface="Cookie"/>
                <a:ea typeface="Cookie"/>
                <a:cs typeface="Cookie"/>
                <a:sym typeface="Cookie"/>
              </a:rPr>
              <a:t>0.     글 쓰기 버튼  클릭 시 글쓰기 화면으로 이동</a:t>
            </a:r>
            <a:endParaRPr sz="1600">
              <a:solidFill>
                <a:schemeClr val="dk1"/>
              </a:solidFill>
              <a:latin typeface="Cookie"/>
              <a:ea typeface="Cookie"/>
              <a:cs typeface="Cookie"/>
              <a:sym typeface="Cookie"/>
            </a:endParaRPr>
          </a:p>
          <a:p>
            <a:pPr indent="0" lvl="0" marL="0" marR="0" rtl="0" algn="l">
              <a:spcBef>
                <a:spcPts val="0"/>
              </a:spcBef>
              <a:spcAft>
                <a:spcPts val="0"/>
              </a:spcAft>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말 머리를 셀렉트 박스 통해서 선택한다</a:t>
            </a:r>
            <a:br>
              <a:rPr lang="ko-KR" sz="1600">
                <a:solidFill>
                  <a:schemeClr val="dk1"/>
                </a:solidFill>
                <a:latin typeface="Cookie"/>
                <a:ea typeface="Cookie"/>
                <a:cs typeface="Cookie"/>
                <a:sym typeface="Cookie"/>
              </a:rPr>
            </a:br>
            <a:r>
              <a:rPr lang="ko-KR" sz="1600">
                <a:solidFill>
                  <a:schemeClr val="dk1"/>
                </a:solidFill>
                <a:latin typeface="Cookie"/>
                <a:ea typeface="Cookie"/>
                <a:cs typeface="Cookie"/>
                <a:sym typeface="Cookie"/>
              </a:rPr>
              <a:t>(말 머리로 검색 시 결과를 해당 말 머리에 한정)</a:t>
            </a:r>
            <a:br>
              <a:rPr lang="ko-KR" sz="1600">
                <a:solidFill>
                  <a:schemeClr val="dk1"/>
                </a:solidFill>
                <a:latin typeface="Cookie"/>
                <a:ea typeface="Cookie"/>
                <a:cs typeface="Cookie"/>
                <a:sym typeface="Cookie"/>
              </a:rPr>
            </a:br>
            <a:br>
              <a:rPr lang="ko-KR" sz="1600">
                <a:solidFill>
                  <a:schemeClr val="dk1"/>
                </a:solidFill>
                <a:latin typeface="Cookie"/>
                <a:ea typeface="Cookie"/>
                <a:cs typeface="Cookie"/>
                <a:sym typeface="Cookie"/>
              </a:rPr>
            </a:br>
            <a:r>
              <a:rPr lang="ko-KR" sz="1600">
                <a:solidFill>
                  <a:schemeClr val="dk1"/>
                </a:solidFill>
                <a:latin typeface="Cookie"/>
                <a:ea typeface="Cookie"/>
                <a:cs typeface="Cookie"/>
                <a:sym typeface="Cookie"/>
              </a:rPr>
              <a:t>1-1. 프로젝트모집 게시판에서는 말머리로 지역 선택할 수 있도록 함 (서울, 경기 등)</a:t>
            </a:r>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작성자가 입력할 텍스트를 코드 형태로 보이게 하고 싶을 시 소스코드 버튼 클릭 후 소스코드 란에 작성 하게 할 것 </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지도 버튼 클릭 시 지도API 사용하여 위치를 표기할 수 있다 (프로젝트 인원 모집이나, 미팅 장소 등 표시 할 수 있도록)</a:t>
            </a:r>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클릭 시 첨부파일 업로드 가능</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p:txBody>
      </p:sp>
      <p:grpSp>
        <p:nvGrpSpPr>
          <p:cNvPr id="408" name="Google Shape;408;p21"/>
          <p:cNvGrpSpPr/>
          <p:nvPr/>
        </p:nvGrpSpPr>
        <p:grpSpPr>
          <a:xfrm>
            <a:off x="562129" y="1074157"/>
            <a:ext cx="7248372" cy="5286004"/>
            <a:chOff x="291951" y="461218"/>
            <a:chExt cx="8180509" cy="5935564"/>
          </a:xfrm>
        </p:grpSpPr>
        <p:pic>
          <p:nvPicPr>
            <p:cNvPr descr="텍스트이(가) 표시된 사진&#10;&#10;자동 생성된 설명" id="409" name="Google Shape;409;p21"/>
            <p:cNvPicPr preferRelativeResize="0"/>
            <p:nvPr/>
          </p:nvPicPr>
          <p:blipFill rotWithShape="1">
            <a:blip r:embed="rId5">
              <a:alphaModFix/>
            </a:blip>
            <a:srcRect b="0" l="0" r="0" t="0"/>
            <a:stretch/>
          </p:blipFill>
          <p:spPr>
            <a:xfrm>
              <a:off x="291951" y="461218"/>
              <a:ext cx="8017501" cy="5935564"/>
            </a:xfrm>
            <a:prstGeom prst="rect">
              <a:avLst/>
            </a:prstGeom>
            <a:noFill/>
            <a:ln>
              <a:noFill/>
            </a:ln>
          </p:spPr>
        </p:pic>
        <p:grpSp>
          <p:nvGrpSpPr>
            <p:cNvPr id="410" name="Google Shape;410;p21"/>
            <p:cNvGrpSpPr/>
            <p:nvPr/>
          </p:nvGrpSpPr>
          <p:grpSpPr>
            <a:xfrm>
              <a:off x="5585406" y="1800474"/>
              <a:ext cx="879213" cy="972190"/>
              <a:chOff x="1660850" y="370506"/>
              <a:chExt cx="1101012" cy="771854"/>
            </a:xfrm>
          </p:grpSpPr>
          <p:sp>
            <p:nvSpPr>
              <p:cNvPr id="411" name="Google Shape;411;p21"/>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12" name="Google Shape;412;p21"/>
              <p:cNvSpPr txBox="1"/>
              <p:nvPr/>
            </p:nvSpPr>
            <p:spPr>
              <a:xfrm>
                <a:off x="1660850" y="370506"/>
                <a:ext cx="478193" cy="293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1</a:t>
                </a:r>
                <a:endParaRPr sz="1800">
                  <a:solidFill>
                    <a:srgbClr val="FF0000"/>
                  </a:solidFill>
                  <a:latin typeface="Malgun Gothic"/>
                  <a:ea typeface="Malgun Gothic"/>
                  <a:cs typeface="Malgun Gothic"/>
                  <a:sym typeface="Malgun Gothic"/>
                </a:endParaRPr>
              </a:p>
            </p:txBody>
          </p:sp>
        </p:grpSp>
        <p:grpSp>
          <p:nvGrpSpPr>
            <p:cNvPr id="413" name="Google Shape;413;p21"/>
            <p:cNvGrpSpPr/>
            <p:nvPr/>
          </p:nvGrpSpPr>
          <p:grpSpPr>
            <a:xfrm>
              <a:off x="6613979" y="2606238"/>
              <a:ext cx="1852815" cy="599372"/>
              <a:chOff x="1660850" y="666499"/>
              <a:chExt cx="1579205" cy="475861"/>
            </a:xfrm>
          </p:grpSpPr>
          <p:sp>
            <p:nvSpPr>
              <p:cNvPr id="414" name="Google Shape;414;p21"/>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15" name="Google Shape;415;p21"/>
              <p:cNvSpPr txBox="1"/>
              <p:nvPr/>
            </p:nvSpPr>
            <p:spPr>
              <a:xfrm>
                <a:off x="2761862" y="666499"/>
                <a:ext cx="478193" cy="293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2</a:t>
                </a:r>
                <a:endParaRPr sz="1800">
                  <a:solidFill>
                    <a:srgbClr val="FF0000"/>
                  </a:solidFill>
                  <a:latin typeface="Malgun Gothic"/>
                  <a:ea typeface="Malgun Gothic"/>
                  <a:cs typeface="Malgun Gothic"/>
                  <a:sym typeface="Malgun Gothic"/>
                </a:endParaRPr>
              </a:p>
            </p:txBody>
          </p:sp>
        </p:grpSp>
        <p:grpSp>
          <p:nvGrpSpPr>
            <p:cNvPr id="416" name="Google Shape;416;p21"/>
            <p:cNvGrpSpPr/>
            <p:nvPr/>
          </p:nvGrpSpPr>
          <p:grpSpPr>
            <a:xfrm>
              <a:off x="6619645" y="2088336"/>
              <a:ext cx="1852815" cy="599372"/>
              <a:chOff x="1660850" y="666499"/>
              <a:chExt cx="1579205" cy="475861"/>
            </a:xfrm>
          </p:grpSpPr>
          <p:sp>
            <p:nvSpPr>
              <p:cNvPr id="417" name="Google Shape;417;p21"/>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18" name="Google Shape;418;p21"/>
              <p:cNvSpPr txBox="1"/>
              <p:nvPr/>
            </p:nvSpPr>
            <p:spPr>
              <a:xfrm>
                <a:off x="2761862" y="666499"/>
                <a:ext cx="478193" cy="293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3</a:t>
                </a:r>
                <a:endParaRPr sz="1800">
                  <a:solidFill>
                    <a:srgbClr val="FF0000"/>
                  </a:solidFill>
                  <a:latin typeface="Malgun Gothic"/>
                  <a:ea typeface="Malgun Gothic"/>
                  <a:cs typeface="Malgun Gothic"/>
                  <a:sym typeface="Malgun Gothic"/>
                </a:endParaRPr>
              </a:p>
            </p:txBody>
          </p:sp>
        </p:grpSp>
        <p:grpSp>
          <p:nvGrpSpPr>
            <p:cNvPr id="419" name="Google Shape;419;p21"/>
            <p:cNvGrpSpPr/>
            <p:nvPr/>
          </p:nvGrpSpPr>
          <p:grpSpPr>
            <a:xfrm>
              <a:off x="567828" y="2621235"/>
              <a:ext cx="1852815" cy="599372"/>
              <a:chOff x="1660850" y="666499"/>
              <a:chExt cx="1579205" cy="475861"/>
            </a:xfrm>
          </p:grpSpPr>
          <p:sp>
            <p:nvSpPr>
              <p:cNvPr id="420" name="Google Shape;420;p21"/>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1" name="Google Shape;421;p21"/>
              <p:cNvSpPr txBox="1"/>
              <p:nvPr/>
            </p:nvSpPr>
            <p:spPr>
              <a:xfrm>
                <a:off x="2761862" y="666499"/>
                <a:ext cx="478193" cy="293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4</a:t>
                </a:r>
                <a:endParaRPr sz="1800">
                  <a:solidFill>
                    <a:srgbClr val="FF0000"/>
                  </a:solidFill>
                  <a:latin typeface="Malgun Gothic"/>
                  <a:ea typeface="Malgun Gothic"/>
                  <a:cs typeface="Malgun Gothic"/>
                  <a:sym typeface="Malgun Gothic"/>
                </a:endParaRPr>
              </a:p>
            </p:txBody>
          </p:sp>
        </p:grpSp>
        <p:pic>
          <p:nvPicPr>
            <p:cNvPr id="422" name="Google Shape;422;p21"/>
            <p:cNvPicPr preferRelativeResize="0"/>
            <p:nvPr/>
          </p:nvPicPr>
          <p:blipFill rotWithShape="1">
            <a:blip r:embed="rId6">
              <a:alphaModFix/>
            </a:blip>
            <a:srcRect b="0" l="0" r="0" t="0"/>
            <a:stretch/>
          </p:blipFill>
          <p:spPr>
            <a:xfrm>
              <a:off x="7716336" y="1057542"/>
              <a:ext cx="335982" cy="10399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2"/>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p22"/>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스토리보드</a:t>
            </a:r>
            <a:endParaRPr b="1" sz="2000">
              <a:solidFill>
                <a:schemeClr val="dk1"/>
              </a:solidFill>
              <a:latin typeface="Cookie"/>
              <a:ea typeface="Cookie"/>
              <a:cs typeface="Cookie"/>
              <a:sym typeface="Cookie"/>
            </a:endParaRPr>
          </a:p>
        </p:txBody>
      </p:sp>
      <p:pic>
        <p:nvPicPr>
          <p:cNvPr descr="텍스트, 표지판, 클립아트이(가) 표시된 사진&#10;&#10;자동 생성된 설명" id="429" name="Google Shape;429;p22"/>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430" name="Google Shape;430;p22"/>
          <p:cNvGrpSpPr/>
          <p:nvPr/>
        </p:nvGrpSpPr>
        <p:grpSpPr>
          <a:xfrm>
            <a:off x="10672861" y="6360161"/>
            <a:ext cx="1429314" cy="386252"/>
            <a:chOff x="10672861" y="6360161"/>
            <a:chExt cx="1429314" cy="386252"/>
          </a:xfrm>
        </p:grpSpPr>
        <p:sp>
          <p:nvSpPr>
            <p:cNvPr id="431" name="Google Shape;431;p22"/>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432" name="Google Shape;432;p22"/>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433" name="Google Shape;433;p22"/>
          <p:cNvSpPr txBox="1"/>
          <p:nvPr/>
        </p:nvSpPr>
        <p:spPr>
          <a:xfrm>
            <a:off x="7826902" y="742949"/>
            <a:ext cx="4219575" cy="1323439"/>
          </a:xfrm>
          <a:prstGeom prst="rect">
            <a:avLst/>
          </a:prstGeom>
          <a:noFill/>
          <a:ln>
            <a:noFill/>
          </a:ln>
        </p:spPr>
        <p:txBody>
          <a:bodyPr anchorCtr="0" anchor="t" bIns="45700" lIns="91425" spcFirstLastPara="1" rIns="91425" wrap="square" tIns="45700">
            <a:spAutoFit/>
          </a:bodyPr>
          <a:lstStyle/>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600"/>
              <a:buFont typeface="Arial"/>
              <a:buAutoNum type="arabicPeriod"/>
            </a:pPr>
            <a:r>
              <a:rPr lang="ko-KR" sz="1600">
                <a:solidFill>
                  <a:schemeClr val="dk1"/>
                </a:solidFill>
                <a:latin typeface="Arial"/>
                <a:ea typeface="Arial"/>
                <a:cs typeface="Arial"/>
                <a:sym typeface="Arial"/>
              </a:rPr>
              <a:t>글 쓰기 페이지에서 지도 버튼을 클릭하면 MODAL창이 팝업 되며 위치 검색 및 장소를 선택하여 게시물 조회페이지에서 확인할 수 있다</a:t>
            </a:r>
            <a:endParaRPr sz="1600">
              <a:solidFill>
                <a:schemeClr val="dk1"/>
              </a:solidFill>
              <a:latin typeface="Arial"/>
              <a:ea typeface="Arial"/>
              <a:cs typeface="Arial"/>
              <a:sym typeface="Arial"/>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Arial"/>
              <a:ea typeface="Arial"/>
              <a:cs typeface="Arial"/>
              <a:sym typeface="Arial"/>
            </a:endParaRPr>
          </a:p>
        </p:txBody>
      </p:sp>
      <p:grpSp>
        <p:nvGrpSpPr>
          <p:cNvPr id="434" name="Google Shape;434;p22"/>
          <p:cNvGrpSpPr/>
          <p:nvPr/>
        </p:nvGrpSpPr>
        <p:grpSpPr>
          <a:xfrm>
            <a:off x="562128" y="1074157"/>
            <a:ext cx="7103938" cy="5286004"/>
            <a:chOff x="284454" y="461218"/>
            <a:chExt cx="8032170" cy="5938244"/>
          </a:xfrm>
        </p:grpSpPr>
        <p:pic>
          <p:nvPicPr>
            <p:cNvPr descr="텍스트이(가) 표시된 사진&#10;&#10;자동 생성된 설명" id="435" name="Google Shape;435;p22"/>
            <p:cNvPicPr preferRelativeResize="0"/>
            <p:nvPr/>
          </p:nvPicPr>
          <p:blipFill rotWithShape="1">
            <a:blip r:embed="rId5">
              <a:alphaModFix/>
            </a:blip>
            <a:srcRect b="0" l="0" r="0" t="0"/>
            <a:stretch/>
          </p:blipFill>
          <p:spPr>
            <a:xfrm>
              <a:off x="284454" y="461218"/>
              <a:ext cx="8032170" cy="5938244"/>
            </a:xfrm>
            <a:prstGeom prst="rect">
              <a:avLst/>
            </a:prstGeom>
            <a:noFill/>
            <a:ln>
              <a:noFill/>
            </a:ln>
          </p:spPr>
        </p:pic>
        <p:grpSp>
          <p:nvGrpSpPr>
            <p:cNvPr id="436" name="Google Shape;436;p22"/>
            <p:cNvGrpSpPr/>
            <p:nvPr/>
          </p:nvGrpSpPr>
          <p:grpSpPr>
            <a:xfrm>
              <a:off x="3825553" y="1437914"/>
              <a:ext cx="1184987" cy="1202650"/>
              <a:chOff x="1660850" y="370506"/>
              <a:chExt cx="1101012" cy="771854"/>
            </a:xfrm>
          </p:grpSpPr>
          <p:sp>
            <p:nvSpPr>
              <p:cNvPr id="437" name="Google Shape;437;p22"/>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38" name="Google Shape;438;p22"/>
              <p:cNvSpPr txBox="1"/>
              <p:nvPr/>
            </p:nvSpPr>
            <p:spPr>
              <a:xfrm>
                <a:off x="1660850" y="370506"/>
                <a:ext cx="478193" cy="2370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1</a:t>
                </a:r>
                <a:endParaRPr sz="1800">
                  <a:solidFill>
                    <a:srgbClr val="FF0000"/>
                  </a:solidFill>
                  <a:latin typeface="Malgun Gothic"/>
                  <a:ea typeface="Malgun Gothic"/>
                  <a:cs typeface="Malgun Gothic"/>
                  <a:sym typeface="Malgun Gothic"/>
                </a:endParaRPr>
              </a:p>
            </p:txBody>
          </p:sp>
        </p:grpSp>
        <p:pic>
          <p:nvPicPr>
            <p:cNvPr id="439" name="Google Shape;439;p22"/>
            <p:cNvPicPr preferRelativeResize="0"/>
            <p:nvPr/>
          </p:nvPicPr>
          <p:blipFill rotWithShape="1">
            <a:blip r:embed="rId6">
              <a:alphaModFix/>
            </a:blip>
            <a:srcRect b="0" l="0" r="0" t="0"/>
            <a:stretch/>
          </p:blipFill>
          <p:spPr>
            <a:xfrm>
              <a:off x="7716336" y="1057542"/>
              <a:ext cx="335982" cy="10399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23"/>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5" name="Google Shape;445;p23"/>
          <p:cNvSpPr txBox="1"/>
          <p:nvPr/>
        </p:nvSpPr>
        <p:spPr>
          <a:xfrm>
            <a:off x="1186112" y="315872"/>
            <a:ext cx="22708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사용 기능 &amp;TOOL</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446" name="Google Shape;446;p23"/>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447" name="Google Shape;447;p23"/>
          <p:cNvGrpSpPr/>
          <p:nvPr/>
        </p:nvGrpSpPr>
        <p:grpSpPr>
          <a:xfrm>
            <a:off x="10672861" y="6360161"/>
            <a:ext cx="1429314" cy="386252"/>
            <a:chOff x="10672861" y="6360161"/>
            <a:chExt cx="1429314" cy="386252"/>
          </a:xfrm>
        </p:grpSpPr>
        <p:sp>
          <p:nvSpPr>
            <p:cNvPr id="448" name="Google Shape;448;p23"/>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449" name="Google Shape;449;p23"/>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grpSp>
        <p:nvGrpSpPr>
          <p:cNvPr id="450" name="Google Shape;450;p23"/>
          <p:cNvGrpSpPr/>
          <p:nvPr/>
        </p:nvGrpSpPr>
        <p:grpSpPr>
          <a:xfrm>
            <a:off x="1221172" y="1523404"/>
            <a:ext cx="9755219" cy="4697069"/>
            <a:chOff x="1351800" y="1448759"/>
            <a:chExt cx="9755219" cy="4697069"/>
          </a:xfrm>
        </p:grpSpPr>
        <p:grpSp>
          <p:nvGrpSpPr>
            <p:cNvPr id="451" name="Google Shape;451;p23"/>
            <p:cNvGrpSpPr/>
            <p:nvPr/>
          </p:nvGrpSpPr>
          <p:grpSpPr>
            <a:xfrm rot="-6853959">
              <a:off x="6568356" y="3632561"/>
              <a:ext cx="1590212" cy="1271915"/>
              <a:chOff x="2879456" y="3423835"/>
              <a:chExt cx="1590212" cy="1271915"/>
            </a:xfrm>
          </p:grpSpPr>
          <p:cxnSp>
            <p:nvCxnSpPr>
              <p:cNvPr id="452" name="Google Shape;452;p23"/>
              <p:cNvCxnSpPr/>
              <p:nvPr/>
            </p:nvCxnSpPr>
            <p:spPr>
              <a:xfrm flipH="1" rot="534088">
                <a:off x="3093570" y="3517892"/>
                <a:ext cx="1300076" cy="1083800"/>
              </a:xfrm>
              <a:prstGeom prst="straightConnector1">
                <a:avLst/>
              </a:prstGeom>
              <a:noFill/>
              <a:ln cap="flat" cmpd="sng" w="9525">
                <a:solidFill>
                  <a:schemeClr val="accent1"/>
                </a:solidFill>
                <a:prstDash val="solid"/>
                <a:miter lim="800000"/>
                <a:headEnd len="sm" w="sm" type="none"/>
                <a:tailEnd len="sm" w="sm" type="none"/>
              </a:ln>
            </p:spPr>
          </p:cxnSp>
          <p:sp>
            <p:nvSpPr>
              <p:cNvPr id="453" name="Google Shape;453;p23"/>
              <p:cNvSpPr/>
              <p:nvPr/>
            </p:nvSpPr>
            <p:spPr>
              <a:xfrm rot="163600">
                <a:off x="2884517" y="4393476"/>
                <a:ext cx="215026" cy="217889"/>
              </a:xfrm>
              <a:prstGeom prst="ellipse">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Cookie"/>
                  <a:ea typeface="Cookie"/>
                  <a:cs typeface="Cookie"/>
                  <a:sym typeface="Cookie"/>
                </a:endParaRPr>
              </a:p>
            </p:txBody>
          </p:sp>
        </p:grpSp>
        <p:grpSp>
          <p:nvGrpSpPr>
            <p:cNvPr id="454" name="Google Shape;454;p23"/>
            <p:cNvGrpSpPr/>
            <p:nvPr/>
          </p:nvGrpSpPr>
          <p:grpSpPr>
            <a:xfrm rot="3081023">
              <a:off x="4266369" y="2037820"/>
              <a:ext cx="1590212" cy="1271915"/>
              <a:chOff x="2879456" y="3423835"/>
              <a:chExt cx="1590212" cy="1271915"/>
            </a:xfrm>
          </p:grpSpPr>
          <p:cxnSp>
            <p:nvCxnSpPr>
              <p:cNvPr id="455" name="Google Shape;455;p23"/>
              <p:cNvCxnSpPr/>
              <p:nvPr/>
            </p:nvCxnSpPr>
            <p:spPr>
              <a:xfrm flipH="1" rot="534088">
                <a:off x="3093570" y="3517892"/>
                <a:ext cx="1300076" cy="1083800"/>
              </a:xfrm>
              <a:prstGeom prst="straightConnector1">
                <a:avLst/>
              </a:prstGeom>
              <a:noFill/>
              <a:ln cap="flat" cmpd="sng" w="9525">
                <a:solidFill>
                  <a:schemeClr val="accent1"/>
                </a:solidFill>
                <a:prstDash val="solid"/>
                <a:miter lim="800000"/>
                <a:headEnd len="sm" w="sm" type="none"/>
                <a:tailEnd len="sm" w="sm" type="none"/>
              </a:ln>
            </p:spPr>
          </p:cxnSp>
          <p:sp>
            <p:nvSpPr>
              <p:cNvPr id="456" name="Google Shape;456;p23"/>
              <p:cNvSpPr/>
              <p:nvPr/>
            </p:nvSpPr>
            <p:spPr>
              <a:xfrm rot="163600">
                <a:off x="2884517" y="4393476"/>
                <a:ext cx="215026" cy="217889"/>
              </a:xfrm>
              <a:prstGeom prst="ellipse">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Cookie"/>
                  <a:ea typeface="Cookie"/>
                  <a:cs typeface="Cookie"/>
                  <a:sym typeface="Cookie"/>
                </a:endParaRPr>
              </a:p>
            </p:txBody>
          </p:sp>
        </p:grpSp>
        <p:grpSp>
          <p:nvGrpSpPr>
            <p:cNvPr id="457" name="Google Shape;457;p23"/>
            <p:cNvGrpSpPr/>
            <p:nvPr/>
          </p:nvGrpSpPr>
          <p:grpSpPr>
            <a:xfrm>
              <a:off x="7048039" y="1599124"/>
              <a:ext cx="1515293" cy="1192751"/>
              <a:chOff x="7044165" y="2076524"/>
              <a:chExt cx="909339" cy="715779"/>
            </a:xfrm>
          </p:grpSpPr>
          <p:sp>
            <p:nvSpPr>
              <p:cNvPr id="458" name="Google Shape;458;p23"/>
              <p:cNvSpPr/>
              <p:nvPr/>
            </p:nvSpPr>
            <p:spPr>
              <a:xfrm>
                <a:off x="7824465" y="2076524"/>
                <a:ext cx="129039" cy="130757"/>
              </a:xfrm>
              <a:prstGeom prst="ellipse">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Cookie"/>
                  <a:ea typeface="Cookie"/>
                  <a:cs typeface="Cookie"/>
                  <a:sym typeface="Cookie"/>
                </a:endParaRPr>
              </a:p>
            </p:txBody>
          </p:sp>
          <p:cxnSp>
            <p:nvCxnSpPr>
              <p:cNvPr id="459" name="Google Shape;459;p23"/>
              <p:cNvCxnSpPr>
                <a:endCxn id="458" idx="2"/>
              </p:cNvCxnSpPr>
              <p:nvPr/>
            </p:nvCxnSpPr>
            <p:spPr>
              <a:xfrm flipH="1" rot="10800000">
                <a:off x="7044165" y="2141903"/>
                <a:ext cx="780300" cy="6504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460" name="Google Shape;460;p23"/>
            <p:cNvGrpSpPr/>
            <p:nvPr/>
          </p:nvGrpSpPr>
          <p:grpSpPr>
            <a:xfrm>
              <a:off x="3315061" y="3709585"/>
              <a:ext cx="1590212" cy="1271915"/>
              <a:chOff x="2879456" y="3423835"/>
              <a:chExt cx="1590212" cy="1271915"/>
            </a:xfrm>
          </p:grpSpPr>
          <p:cxnSp>
            <p:nvCxnSpPr>
              <p:cNvPr id="461" name="Google Shape;461;p23"/>
              <p:cNvCxnSpPr/>
              <p:nvPr/>
            </p:nvCxnSpPr>
            <p:spPr>
              <a:xfrm flipH="1" rot="534088">
                <a:off x="3093570" y="3517892"/>
                <a:ext cx="1300076" cy="1083800"/>
              </a:xfrm>
              <a:prstGeom prst="straightConnector1">
                <a:avLst/>
              </a:prstGeom>
              <a:noFill/>
              <a:ln cap="flat" cmpd="sng" w="9525">
                <a:solidFill>
                  <a:schemeClr val="accent1"/>
                </a:solidFill>
                <a:prstDash val="solid"/>
                <a:miter lim="800000"/>
                <a:headEnd len="sm" w="sm" type="none"/>
                <a:tailEnd len="sm" w="sm" type="none"/>
              </a:ln>
            </p:spPr>
          </p:cxnSp>
          <p:sp>
            <p:nvSpPr>
              <p:cNvPr id="462" name="Google Shape;462;p23"/>
              <p:cNvSpPr/>
              <p:nvPr/>
            </p:nvSpPr>
            <p:spPr>
              <a:xfrm rot="163600">
                <a:off x="2884517" y="4393476"/>
                <a:ext cx="215026" cy="217889"/>
              </a:xfrm>
              <a:prstGeom prst="ellipse">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Cookie"/>
                  <a:ea typeface="Cookie"/>
                  <a:cs typeface="Cookie"/>
                  <a:sym typeface="Cookie"/>
                </a:endParaRPr>
              </a:p>
            </p:txBody>
          </p:sp>
        </p:grpSp>
        <p:sp>
          <p:nvSpPr>
            <p:cNvPr id="463" name="Google Shape;463;p23"/>
            <p:cNvSpPr txBox="1"/>
            <p:nvPr/>
          </p:nvSpPr>
          <p:spPr>
            <a:xfrm>
              <a:off x="8563331" y="1448759"/>
              <a:ext cx="2543688"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Corben"/>
                  <a:ea typeface="Corben"/>
                  <a:cs typeface="Corben"/>
                  <a:sym typeface="Corben"/>
                </a:rPr>
                <a:t>API &amp; Library</a:t>
              </a:r>
              <a:br>
                <a:rPr lang="ko-KR" sz="1800">
                  <a:solidFill>
                    <a:schemeClr val="dk1"/>
                  </a:solidFill>
                  <a:latin typeface="Corben"/>
                  <a:ea typeface="Corben"/>
                  <a:cs typeface="Corben"/>
                  <a:sym typeface="Corben"/>
                </a:rPr>
              </a:br>
              <a:r>
                <a:rPr lang="ko-KR" sz="1800">
                  <a:solidFill>
                    <a:schemeClr val="dk1"/>
                  </a:solidFill>
                  <a:latin typeface="Corben"/>
                  <a:ea typeface="Corben"/>
                  <a:cs typeface="Corben"/>
                  <a:sym typeface="Corben"/>
                </a:rPr>
                <a:t>- KakaoMAP</a:t>
              </a:r>
              <a:endParaRPr sz="1800">
                <a:solidFill>
                  <a:schemeClr val="dk1"/>
                </a:solidFill>
                <a:latin typeface="Corben"/>
                <a:ea typeface="Corben"/>
                <a:cs typeface="Corben"/>
                <a:sym typeface="Corben"/>
              </a:endParaRPr>
            </a:p>
            <a:p>
              <a:pPr indent="0" lvl="0" marL="0" marR="0" rtl="0" algn="l">
                <a:spcBef>
                  <a:spcPts val="0"/>
                </a:spcBef>
                <a:spcAft>
                  <a:spcPts val="0"/>
                </a:spcAft>
                <a:buNone/>
              </a:pPr>
              <a:r>
                <a:rPr lang="ko-KR" sz="1800">
                  <a:solidFill>
                    <a:schemeClr val="dk1"/>
                  </a:solidFill>
                  <a:latin typeface="Corben"/>
                  <a:ea typeface="Corben"/>
                  <a:cs typeface="Corben"/>
                  <a:sym typeface="Corben"/>
                </a:rPr>
                <a:t>- BlueChart</a:t>
              </a:r>
              <a:endParaRPr sz="1800">
                <a:solidFill>
                  <a:schemeClr val="dk1"/>
                </a:solidFill>
                <a:latin typeface="Corben"/>
                <a:ea typeface="Corben"/>
                <a:cs typeface="Corben"/>
                <a:sym typeface="Corben"/>
              </a:endParaRPr>
            </a:p>
            <a:p>
              <a:pPr indent="0" lvl="0" marL="0" marR="0" rtl="0" algn="l">
                <a:spcBef>
                  <a:spcPts val="0"/>
                </a:spcBef>
                <a:spcAft>
                  <a:spcPts val="0"/>
                </a:spcAft>
                <a:buNone/>
              </a:pPr>
              <a:r>
                <a:rPr lang="ko-KR" sz="1800">
                  <a:solidFill>
                    <a:schemeClr val="dk1"/>
                  </a:solidFill>
                  <a:latin typeface="Corben"/>
                  <a:ea typeface="Corben"/>
                  <a:cs typeface="Corben"/>
                  <a:sym typeface="Corben"/>
                </a:rPr>
                <a:t>- Json-lib-2.4-jdk15</a:t>
              </a:r>
              <a:endParaRPr sz="1800">
                <a:solidFill>
                  <a:schemeClr val="dk1"/>
                </a:solidFill>
                <a:latin typeface="Malgun Gothic"/>
                <a:ea typeface="Malgun Gothic"/>
                <a:cs typeface="Malgun Gothic"/>
                <a:sym typeface="Malgun Gothic"/>
              </a:endParaRPr>
            </a:p>
          </p:txBody>
        </p:sp>
        <p:sp>
          <p:nvSpPr>
            <p:cNvPr id="464" name="Google Shape;464;p23"/>
            <p:cNvSpPr txBox="1"/>
            <p:nvPr/>
          </p:nvSpPr>
          <p:spPr>
            <a:xfrm>
              <a:off x="1784257" y="4637723"/>
              <a:ext cx="1668895"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Corben"/>
                  <a:ea typeface="Corben"/>
                  <a:cs typeface="Corben"/>
                  <a:sym typeface="Corben"/>
                </a:rPr>
                <a:t>형상관리</a:t>
              </a:r>
              <a:br>
                <a:rPr lang="ko-KR" sz="1800">
                  <a:solidFill>
                    <a:schemeClr val="dk1"/>
                  </a:solidFill>
                  <a:latin typeface="Corben"/>
                  <a:ea typeface="Corben"/>
                  <a:cs typeface="Corben"/>
                  <a:sym typeface="Corben"/>
                </a:rPr>
              </a:br>
              <a:r>
                <a:rPr lang="ko-KR" sz="1800">
                  <a:solidFill>
                    <a:schemeClr val="dk1"/>
                  </a:solidFill>
                  <a:latin typeface="Corben"/>
                  <a:ea typeface="Corben"/>
                  <a:cs typeface="Corben"/>
                  <a:sym typeface="Corben"/>
                </a:rPr>
                <a:t>- Git</a:t>
              </a:r>
              <a:endParaRPr/>
            </a:p>
            <a:p>
              <a:pPr indent="0" lvl="0" marL="0" marR="0" rtl="0" algn="l">
                <a:spcBef>
                  <a:spcPts val="0"/>
                </a:spcBef>
                <a:spcAft>
                  <a:spcPts val="0"/>
                </a:spcAft>
                <a:buNone/>
              </a:pPr>
              <a:r>
                <a:rPr lang="ko-KR" sz="1800">
                  <a:solidFill>
                    <a:schemeClr val="dk1"/>
                  </a:solidFill>
                  <a:latin typeface="Corben"/>
                  <a:ea typeface="Corben"/>
                  <a:cs typeface="Corben"/>
                  <a:sym typeface="Corben"/>
                </a:rPr>
                <a:t>- Git Hub</a:t>
              </a:r>
              <a:br>
                <a:rPr lang="ko-KR" sz="1800">
                  <a:solidFill>
                    <a:schemeClr val="dk1"/>
                  </a:solidFill>
                  <a:latin typeface="Corben"/>
                  <a:ea typeface="Corben"/>
                  <a:cs typeface="Corben"/>
                  <a:sym typeface="Corben"/>
                </a:rPr>
              </a:br>
              <a:r>
                <a:rPr lang="ko-KR" sz="1800">
                  <a:solidFill>
                    <a:schemeClr val="dk1"/>
                  </a:solidFill>
                  <a:latin typeface="Corben"/>
                  <a:ea typeface="Corben"/>
                  <a:cs typeface="Corben"/>
                  <a:sym typeface="Corben"/>
                </a:rPr>
                <a:t>- Git kraken</a:t>
              </a:r>
              <a:endParaRPr/>
            </a:p>
            <a:p>
              <a:pPr indent="-171450" lvl="0" marL="28575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465" name="Google Shape;465;p23"/>
            <p:cNvSpPr txBox="1"/>
            <p:nvPr/>
          </p:nvSpPr>
          <p:spPr>
            <a:xfrm>
              <a:off x="1351800" y="1922112"/>
              <a:ext cx="3263533"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Corben"/>
                  <a:ea typeface="Corben"/>
                  <a:cs typeface="Corben"/>
                  <a:sym typeface="Corben"/>
                </a:rPr>
                <a:t>DataBase</a:t>
              </a:r>
              <a:br>
                <a:rPr lang="ko-KR" sz="1800">
                  <a:solidFill>
                    <a:schemeClr val="dk1"/>
                  </a:solidFill>
                  <a:latin typeface="Corben"/>
                  <a:ea typeface="Corben"/>
                  <a:cs typeface="Corben"/>
                  <a:sym typeface="Corben"/>
                </a:rPr>
              </a:br>
              <a:r>
                <a:rPr lang="ko-KR" sz="1800">
                  <a:solidFill>
                    <a:schemeClr val="dk1"/>
                  </a:solidFill>
                  <a:latin typeface="Corben"/>
                  <a:ea typeface="Corben"/>
                  <a:cs typeface="Corben"/>
                  <a:sym typeface="Corben"/>
                </a:rPr>
                <a:t>- Oracle SQL</a:t>
              </a:r>
              <a:br>
                <a:rPr lang="ko-KR" sz="1800">
                  <a:solidFill>
                    <a:schemeClr val="dk1"/>
                  </a:solidFill>
                  <a:latin typeface="Corben"/>
                  <a:ea typeface="Corben"/>
                  <a:cs typeface="Corben"/>
                  <a:sym typeface="Corben"/>
                </a:rPr>
              </a:br>
              <a:r>
                <a:rPr lang="ko-KR" sz="1800">
                  <a:solidFill>
                    <a:schemeClr val="dk1"/>
                  </a:solidFill>
                  <a:latin typeface="Corben"/>
                  <a:ea typeface="Corben"/>
                  <a:cs typeface="Corben"/>
                  <a:sym typeface="Corben"/>
                </a:rPr>
                <a:t>- Servlet Model2 MVC 패턴</a:t>
              </a:r>
              <a:endParaRPr sz="1800">
                <a:solidFill>
                  <a:schemeClr val="dk1"/>
                </a:solidFill>
                <a:latin typeface="Corben"/>
                <a:ea typeface="Corben"/>
                <a:cs typeface="Corben"/>
                <a:sym typeface="Corben"/>
              </a:endParaRPr>
            </a:p>
            <a:p>
              <a:pPr indent="0" lvl="0" marL="0" marR="0" rtl="0" algn="l">
                <a:spcBef>
                  <a:spcPts val="0"/>
                </a:spcBef>
                <a:spcAft>
                  <a:spcPts val="0"/>
                </a:spcAft>
                <a:buNone/>
              </a:pPr>
              <a:r>
                <a:rPr lang="ko-KR" sz="1800">
                  <a:solidFill>
                    <a:schemeClr val="dk1"/>
                  </a:solidFill>
                  <a:latin typeface="Corben"/>
                  <a:ea typeface="Corben"/>
                  <a:cs typeface="Corben"/>
                  <a:sym typeface="Corben"/>
                </a:rPr>
                <a:t>- exERD</a:t>
              </a:r>
              <a:endParaRPr sz="1800">
                <a:solidFill>
                  <a:schemeClr val="dk1"/>
                </a:solidFill>
                <a:latin typeface="Malgun Gothic"/>
                <a:ea typeface="Malgun Gothic"/>
                <a:cs typeface="Malgun Gothic"/>
                <a:sym typeface="Malgun Gothic"/>
              </a:endParaRPr>
            </a:p>
          </p:txBody>
        </p:sp>
        <p:sp>
          <p:nvSpPr>
            <p:cNvPr id="466" name="Google Shape;466;p23"/>
            <p:cNvSpPr txBox="1"/>
            <p:nvPr/>
          </p:nvSpPr>
          <p:spPr>
            <a:xfrm>
              <a:off x="8310522" y="4569269"/>
              <a:ext cx="2097221"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Corben"/>
                  <a:ea typeface="Corben"/>
                  <a:cs typeface="Corben"/>
                  <a:sym typeface="Corben"/>
                </a:rPr>
                <a:t>Server(WAS)</a:t>
              </a:r>
              <a:br>
                <a:rPr lang="ko-KR" sz="1800">
                  <a:solidFill>
                    <a:schemeClr val="dk1"/>
                  </a:solidFill>
                  <a:latin typeface="Corben"/>
                  <a:ea typeface="Corben"/>
                  <a:cs typeface="Corben"/>
                  <a:sym typeface="Corben"/>
                </a:rPr>
              </a:br>
              <a:r>
                <a:rPr lang="ko-KR" sz="1800">
                  <a:solidFill>
                    <a:schemeClr val="dk1"/>
                  </a:solidFill>
                  <a:latin typeface="Corben"/>
                  <a:ea typeface="Corben"/>
                  <a:cs typeface="Corben"/>
                  <a:sym typeface="Corben"/>
                </a:rPr>
                <a:t>- Apache Tomcat</a:t>
              </a:r>
              <a:endParaRPr/>
            </a:p>
          </p:txBody>
        </p:sp>
        <p:grpSp>
          <p:nvGrpSpPr>
            <p:cNvPr id="467" name="Google Shape;467;p23"/>
            <p:cNvGrpSpPr/>
            <p:nvPr/>
          </p:nvGrpSpPr>
          <p:grpSpPr>
            <a:xfrm rot="-8465883">
              <a:off x="6399184" y="2693702"/>
              <a:ext cx="1590212" cy="1271915"/>
              <a:chOff x="2879456" y="3423835"/>
              <a:chExt cx="1590212" cy="1271915"/>
            </a:xfrm>
          </p:grpSpPr>
          <p:cxnSp>
            <p:nvCxnSpPr>
              <p:cNvPr id="468" name="Google Shape;468;p23"/>
              <p:cNvCxnSpPr/>
              <p:nvPr/>
            </p:nvCxnSpPr>
            <p:spPr>
              <a:xfrm flipH="1" rot="534088">
                <a:off x="3093570" y="3517892"/>
                <a:ext cx="1300076" cy="1083800"/>
              </a:xfrm>
              <a:prstGeom prst="straightConnector1">
                <a:avLst/>
              </a:prstGeom>
              <a:noFill/>
              <a:ln cap="flat" cmpd="sng" w="9525">
                <a:solidFill>
                  <a:schemeClr val="accent1"/>
                </a:solidFill>
                <a:prstDash val="solid"/>
                <a:miter lim="800000"/>
                <a:headEnd len="sm" w="sm" type="none"/>
                <a:tailEnd len="sm" w="sm" type="none"/>
              </a:ln>
            </p:spPr>
          </p:cxnSp>
          <p:sp>
            <p:nvSpPr>
              <p:cNvPr id="469" name="Google Shape;469;p23"/>
              <p:cNvSpPr/>
              <p:nvPr/>
            </p:nvSpPr>
            <p:spPr>
              <a:xfrm rot="163600">
                <a:off x="2884517" y="4393476"/>
                <a:ext cx="215026" cy="217889"/>
              </a:xfrm>
              <a:prstGeom prst="ellipse">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Cookie"/>
                  <a:ea typeface="Cookie"/>
                  <a:cs typeface="Cookie"/>
                  <a:sym typeface="Cookie"/>
                </a:endParaRPr>
              </a:p>
            </p:txBody>
          </p:sp>
        </p:grpSp>
        <p:pic>
          <p:nvPicPr>
            <p:cNvPr id="470" name="Google Shape;470;p23"/>
            <p:cNvPicPr preferRelativeResize="0"/>
            <p:nvPr/>
          </p:nvPicPr>
          <p:blipFill rotWithShape="1">
            <a:blip r:embed="rId5">
              <a:alphaModFix/>
            </a:blip>
            <a:srcRect b="0" l="0" r="0" t="0"/>
            <a:stretch/>
          </p:blipFill>
          <p:spPr>
            <a:xfrm>
              <a:off x="4829251" y="2162251"/>
              <a:ext cx="2533498" cy="2533498"/>
            </a:xfrm>
            <a:prstGeom prst="rect">
              <a:avLst/>
            </a:prstGeom>
            <a:noFill/>
            <a:ln>
              <a:noFill/>
            </a:ln>
          </p:spPr>
        </p:pic>
        <p:sp>
          <p:nvSpPr>
            <p:cNvPr id="471" name="Google Shape;471;p23"/>
            <p:cNvSpPr txBox="1"/>
            <p:nvPr/>
          </p:nvSpPr>
          <p:spPr>
            <a:xfrm>
              <a:off x="8156153" y="3178913"/>
              <a:ext cx="1728464"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Corben"/>
                  <a:ea typeface="Corben"/>
                  <a:cs typeface="Corben"/>
                  <a:sym typeface="Corben"/>
                </a:rPr>
                <a:t>협업</a:t>
              </a:r>
              <a:br>
                <a:rPr lang="ko-KR" sz="1800">
                  <a:solidFill>
                    <a:schemeClr val="dk1"/>
                  </a:solidFill>
                  <a:latin typeface="Corben"/>
                  <a:ea typeface="Corben"/>
                  <a:cs typeface="Corben"/>
                  <a:sym typeface="Corben"/>
                </a:rPr>
              </a:br>
              <a:r>
                <a:rPr lang="ko-KR" sz="1800">
                  <a:solidFill>
                    <a:schemeClr val="dk1"/>
                  </a:solidFill>
                  <a:latin typeface="Corben"/>
                  <a:ea typeface="Corben"/>
                  <a:cs typeface="Corben"/>
                  <a:sym typeface="Corben"/>
                </a:rPr>
                <a:t>- Notion</a:t>
              </a:r>
              <a:endParaRPr sz="1800">
                <a:solidFill>
                  <a:schemeClr val="dk1"/>
                </a:solidFill>
                <a:latin typeface="Corben"/>
                <a:ea typeface="Corben"/>
                <a:cs typeface="Corben"/>
                <a:sym typeface="Corben"/>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24"/>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7" name="Google Shape;477;p24"/>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일정관리 </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478" name="Google Shape;478;p24"/>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479" name="Google Shape;479;p24"/>
          <p:cNvGrpSpPr/>
          <p:nvPr/>
        </p:nvGrpSpPr>
        <p:grpSpPr>
          <a:xfrm>
            <a:off x="10672861" y="6360161"/>
            <a:ext cx="1429314" cy="386252"/>
            <a:chOff x="10672861" y="6360161"/>
            <a:chExt cx="1429314" cy="386252"/>
          </a:xfrm>
        </p:grpSpPr>
        <p:sp>
          <p:nvSpPr>
            <p:cNvPr id="480" name="Google Shape;480;p24"/>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481" name="Google Shape;481;p24"/>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482" name="Google Shape;482;p24"/>
          <p:cNvSpPr txBox="1"/>
          <p:nvPr/>
        </p:nvSpPr>
        <p:spPr>
          <a:xfrm>
            <a:off x="770436" y="1082023"/>
            <a:ext cx="67970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 날짜 별 진행상황 계획 및 완료 체크하여 팀원간 </a:t>
            </a:r>
            <a:r>
              <a:rPr b="1" lang="ko-KR" sz="1800">
                <a:solidFill>
                  <a:srgbClr val="007FFF"/>
                </a:solidFill>
                <a:latin typeface="Cookie"/>
                <a:ea typeface="Cookie"/>
                <a:cs typeface="Cookie"/>
                <a:sym typeface="Cookie"/>
              </a:rPr>
              <a:t>진행상황 공유</a:t>
            </a:r>
            <a:endParaRPr b="1" sz="1800">
              <a:solidFill>
                <a:srgbClr val="007FFF"/>
              </a:solidFill>
              <a:latin typeface="Cookie"/>
              <a:ea typeface="Cookie"/>
              <a:cs typeface="Cookie"/>
              <a:sym typeface="Cookie"/>
            </a:endParaRPr>
          </a:p>
        </p:txBody>
      </p:sp>
      <p:pic>
        <p:nvPicPr>
          <p:cNvPr id="483" name="Google Shape;483;p24"/>
          <p:cNvPicPr preferRelativeResize="0"/>
          <p:nvPr/>
        </p:nvPicPr>
        <p:blipFill rotWithShape="1">
          <a:blip r:embed="rId5">
            <a:alphaModFix/>
          </a:blip>
          <a:srcRect b="3191" l="0" r="0" t="0"/>
          <a:stretch/>
        </p:blipFill>
        <p:spPr>
          <a:xfrm>
            <a:off x="2048766" y="1451355"/>
            <a:ext cx="8094467" cy="45710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7" name="Shape 487"/>
        <p:cNvGrpSpPr/>
        <p:nvPr/>
      </p:nvGrpSpPr>
      <p:grpSpPr>
        <a:xfrm>
          <a:off x="0" y="0"/>
          <a:ext cx="0" cy="0"/>
          <a:chOff x="0" y="0"/>
          <a:chExt cx="0" cy="0"/>
        </a:xfrm>
      </p:grpSpPr>
      <p:sp>
        <p:nvSpPr>
          <p:cNvPr id="488" name="Google Shape;488;p25"/>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9" name="Google Shape;489;p25"/>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벤치마킹 </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490" name="Google Shape;490;p25"/>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491" name="Google Shape;491;p25"/>
          <p:cNvGrpSpPr/>
          <p:nvPr/>
        </p:nvGrpSpPr>
        <p:grpSpPr>
          <a:xfrm>
            <a:off x="10672861" y="6360161"/>
            <a:ext cx="1429314" cy="386252"/>
            <a:chOff x="10672861" y="6360161"/>
            <a:chExt cx="1429314" cy="386252"/>
          </a:xfrm>
        </p:grpSpPr>
        <p:sp>
          <p:nvSpPr>
            <p:cNvPr id="492" name="Google Shape;492;p25"/>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493" name="Google Shape;493;p25"/>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494" name="Google Shape;494;p25"/>
          <p:cNvSpPr txBox="1"/>
          <p:nvPr/>
        </p:nvSpPr>
        <p:spPr>
          <a:xfrm>
            <a:off x="770437" y="1082023"/>
            <a:ext cx="32300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 에브리 타임 (학생 커뮤니티)</a:t>
            </a:r>
            <a:endParaRPr/>
          </a:p>
        </p:txBody>
      </p:sp>
      <p:sp>
        <p:nvSpPr>
          <p:cNvPr id="495" name="Google Shape;495;p25"/>
          <p:cNvSpPr/>
          <p:nvPr/>
        </p:nvSpPr>
        <p:spPr>
          <a:xfrm>
            <a:off x="5673145" y="2949161"/>
            <a:ext cx="845710" cy="597727"/>
          </a:xfrm>
          <a:prstGeom prst="rightArrow">
            <a:avLst>
              <a:gd fmla="val 50000" name="adj1"/>
              <a:gd fmla="val 50000" name="adj2"/>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Malgun Gothic"/>
              <a:ea typeface="Malgun Gothic"/>
              <a:cs typeface="Malgun Gothic"/>
              <a:sym typeface="Malgun Gothic"/>
            </a:endParaRPr>
          </a:p>
        </p:txBody>
      </p:sp>
      <p:pic>
        <p:nvPicPr>
          <p:cNvPr id="496" name="Google Shape;496;p25"/>
          <p:cNvPicPr preferRelativeResize="0"/>
          <p:nvPr/>
        </p:nvPicPr>
        <p:blipFill rotWithShape="1">
          <a:blip r:embed="rId5">
            <a:alphaModFix/>
          </a:blip>
          <a:srcRect b="0" l="0" r="0" t="3703"/>
          <a:stretch/>
        </p:blipFill>
        <p:spPr>
          <a:xfrm>
            <a:off x="676163" y="1773840"/>
            <a:ext cx="4856883" cy="2948368"/>
          </a:xfrm>
          <a:prstGeom prst="rect">
            <a:avLst/>
          </a:prstGeom>
          <a:noFill/>
          <a:ln cap="flat" cmpd="sng" w="9525">
            <a:solidFill>
              <a:schemeClr val="dk1"/>
            </a:solidFill>
            <a:prstDash val="solid"/>
            <a:round/>
            <a:headEnd len="sm" w="sm" type="none"/>
            <a:tailEnd len="sm" w="sm" type="none"/>
          </a:ln>
        </p:spPr>
      </p:pic>
      <p:pic>
        <p:nvPicPr>
          <p:cNvPr id="497" name="Google Shape;497;p25"/>
          <p:cNvPicPr preferRelativeResize="0"/>
          <p:nvPr/>
        </p:nvPicPr>
        <p:blipFill rotWithShape="1">
          <a:blip r:embed="rId6">
            <a:alphaModFix/>
          </a:blip>
          <a:srcRect b="0" l="0" r="0" t="0"/>
          <a:stretch/>
        </p:blipFill>
        <p:spPr>
          <a:xfrm>
            <a:off x="6658955" y="1773840"/>
            <a:ext cx="4856882" cy="2948368"/>
          </a:xfrm>
          <a:prstGeom prst="rect">
            <a:avLst/>
          </a:prstGeom>
          <a:noFill/>
          <a:ln cap="flat" cmpd="sng" w="9525">
            <a:solidFill>
              <a:schemeClr val="dk1"/>
            </a:solidFill>
            <a:prstDash val="solid"/>
            <a:round/>
            <a:headEnd len="sm" w="sm" type="none"/>
            <a:tailEnd len="sm" w="sm" type="none"/>
          </a:ln>
        </p:spPr>
      </p:pic>
      <p:sp>
        <p:nvSpPr>
          <p:cNvPr id="498" name="Google Shape;498;p25"/>
          <p:cNvSpPr txBox="1"/>
          <p:nvPr/>
        </p:nvSpPr>
        <p:spPr>
          <a:xfrm>
            <a:off x="2287877" y="5215371"/>
            <a:ext cx="761624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dk1"/>
                </a:solidFill>
                <a:latin typeface="Cookie"/>
                <a:ea typeface="Cookie"/>
                <a:cs typeface="Cookie"/>
                <a:sym typeface="Cookie"/>
              </a:rPr>
              <a:t>에브리 타임의 인기게시판을 벤치마킹하여 메인 홈페이지에서 실시간으로 현 인기 게시글과 공지사항을 사용자가 확인 할 수 있도록 구현</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 name="Shape 502"/>
        <p:cNvGrpSpPr/>
        <p:nvPr/>
      </p:nvGrpSpPr>
      <p:grpSpPr>
        <a:xfrm>
          <a:off x="0" y="0"/>
          <a:ext cx="0" cy="0"/>
          <a:chOff x="0" y="0"/>
          <a:chExt cx="0" cy="0"/>
        </a:xfrm>
      </p:grpSpPr>
      <p:sp>
        <p:nvSpPr>
          <p:cNvPr id="503" name="Google Shape;503;p26"/>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4" name="Google Shape;504;p26"/>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벤치마킹 </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505" name="Google Shape;505;p26"/>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506" name="Google Shape;506;p26"/>
          <p:cNvGrpSpPr/>
          <p:nvPr/>
        </p:nvGrpSpPr>
        <p:grpSpPr>
          <a:xfrm>
            <a:off x="10672861" y="6360161"/>
            <a:ext cx="1429314" cy="386252"/>
            <a:chOff x="10672861" y="6360161"/>
            <a:chExt cx="1429314" cy="386252"/>
          </a:xfrm>
        </p:grpSpPr>
        <p:sp>
          <p:nvSpPr>
            <p:cNvPr id="507" name="Google Shape;507;p26"/>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508" name="Google Shape;508;p26"/>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509" name="Google Shape;509;p26"/>
          <p:cNvSpPr txBox="1"/>
          <p:nvPr/>
        </p:nvSpPr>
        <p:spPr>
          <a:xfrm>
            <a:off x="770437" y="1082023"/>
            <a:ext cx="32300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 OKKY(개발자 커뮤니티)</a:t>
            </a:r>
            <a:endParaRPr/>
          </a:p>
        </p:txBody>
      </p:sp>
      <p:sp>
        <p:nvSpPr>
          <p:cNvPr id="510" name="Google Shape;510;p26"/>
          <p:cNvSpPr/>
          <p:nvPr/>
        </p:nvSpPr>
        <p:spPr>
          <a:xfrm>
            <a:off x="5673145" y="2949161"/>
            <a:ext cx="845710" cy="597727"/>
          </a:xfrm>
          <a:prstGeom prst="rightArrow">
            <a:avLst>
              <a:gd fmla="val 50000" name="adj1"/>
              <a:gd fmla="val 50000" name="adj2"/>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Malgun Gothic"/>
              <a:ea typeface="Malgun Gothic"/>
              <a:cs typeface="Malgun Gothic"/>
              <a:sym typeface="Malgun Gothic"/>
            </a:endParaRPr>
          </a:p>
        </p:txBody>
      </p:sp>
      <p:sp>
        <p:nvSpPr>
          <p:cNvPr id="511" name="Google Shape;511;p26"/>
          <p:cNvSpPr txBox="1"/>
          <p:nvPr/>
        </p:nvSpPr>
        <p:spPr>
          <a:xfrm>
            <a:off x="2031675" y="5218018"/>
            <a:ext cx="812864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dk1"/>
                </a:solidFill>
                <a:latin typeface="Cookie"/>
                <a:ea typeface="Cookie"/>
                <a:cs typeface="Cookie"/>
                <a:sym typeface="Cookie"/>
              </a:rPr>
              <a:t>OKKY의 상단 헤더 및 사이드바 레이아웃을 벤치마킹, KingBird 커뮤니티에 맞게</a:t>
            </a:r>
            <a:br>
              <a:rPr b="1" lang="ko-KR" sz="1800">
                <a:solidFill>
                  <a:schemeClr val="dk1"/>
                </a:solidFill>
                <a:latin typeface="Cookie"/>
                <a:ea typeface="Cookie"/>
                <a:cs typeface="Cookie"/>
                <a:sym typeface="Cookie"/>
              </a:rPr>
            </a:br>
            <a:r>
              <a:rPr b="1" lang="ko-KR" sz="1800">
                <a:solidFill>
                  <a:schemeClr val="dk1"/>
                </a:solidFill>
                <a:latin typeface="Cookie"/>
                <a:ea typeface="Cookie"/>
                <a:cs typeface="Cookie"/>
                <a:sym typeface="Cookie"/>
              </a:rPr>
              <a:t>개선하여 메인 홈페이지 및 모든 사용자 화면에서 사용할 수 있도록 구현</a:t>
            </a:r>
            <a:endParaRPr sz="1800">
              <a:solidFill>
                <a:schemeClr val="dk1"/>
              </a:solidFill>
              <a:latin typeface="Malgun Gothic"/>
              <a:ea typeface="Malgun Gothic"/>
              <a:cs typeface="Malgun Gothic"/>
              <a:sym typeface="Malgun Gothic"/>
            </a:endParaRPr>
          </a:p>
        </p:txBody>
      </p:sp>
      <p:pic>
        <p:nvPicPr>
          <p:cNvPr id="512" name="Google Shape;512;p26"/>
          <p:cNvPicPr preferRelativeResize="0"/>
          <p:nvPr/>
        </p:nvPicPr>
        <p:blipFill rotWithShape="1">
          <a:blip r:embed="rId5">
            <a:alphaModFix/>
          </a:blip>
          <a:srcRect b="0" l="0" r="0" t="0"/>
          <a:stretch/>
        </p:blipFill>
        <p:spPr>
          <a:xfrm>
            <a:off x="676163" y="1773840"/>
            <a:ext cx="4856882" cy="2948368"/>
          </a:xfrm>
          <a:prstGeom prst="rect">
            <a:avLst/>
          </a:prstGeom>
          <a:noFill/>
          <a:ln cap="flat" cmpd="sng" w="9525">
            <a:solidFill>
              <a:schemeClr val="dk1"/>
            </a:solidFill>
            <a:prstDash val="solid"/>
            <a:round/>
            <a:headEnd len="sm" w="sm" type="none"/>
            <a:tailEnd len="sm" w="sm" type="none"/>
          </a:ln>
        </p:spPr>
      </p:pic>
      <p:pic>
        <p:nvPicPr>
          <p:cNvPr id="513" name="Google Shape;513;p26"/>
          <p:cNvPicPr preferRelativeResize="0"/>
          <p:nvPr/>
        </p:nvPicPr>
        <p:blipFill rotWithShape="1">
          <a:blip r:embed="rId6">
            <a:alphaModFix/>
          </a:blip>
          <a:srcRect b="0" l="0" r="0" t="0"/>
          <a:stretch/>
        </p:blipFill>
        <p:spPr>
          <a:xfrm>
            <a:off x="6658956" y="1773839"/>
            <a:ext cx="4856882" cy="294836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 name="Shape 517"/>
        <p:cNvGrpSpPr/>
        <p:nvPr/>
      </p:nvGrpSpPr>
      <p:grpSpPr>
        <a:xfrm>
          <a:off x="0" y="0"/>
          <a:ext cx="0" cy="0"/>
          <a:chOff x="0" y="0"/>
          <a:chExt cx="0" cy="0"/>
        </a:xfrm>
      </p:grpSpPr>
      <p:sp>
        <p:nvSpPr>
          <p:cNvPr id="518" name="Google Shape;518;p27"/>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9" name="Google Shape;519;p27"/>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벤치마킹 </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520" name="Google Shape;520;p27"/>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521" name="Google Shape;521;p27"/>
          <p:cNvGrpSpPr/>
          <p:nvPr/>
        </p:nvGrpSpPr>
        <p:grpSpPr>
          <a:xfrm>
            <a:off x="10672861" y="6360161"/>
            <a:ext cx="1429314" cy="386252"/>
            <a:chOff x="10672861" y="6360161"/>
            <a:chExt cx="1429314" cy="386252"/>
          </a:xfrm>
        </p:grpSpPr>
        <p:sp>
          <p:nvSpPr>
            <p:cNvPr id="522" name="Google Shape;522;p27"/>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523" name="Google Shape;523;p27"/>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524" name="Google Shape;524;p27"/>
          <p:cNvSpPr txBox="1"/>
          <p:nvPr/>
        </p:nvSpPr>
        <p:spPr>
          <a:xfrm>
            <a:off x="770437" y="1082023"/>
            <a:ext cx="32300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 OKKY(개발자 커뮤니티)</a:t>
            </a:r>
            <a:endParaRPr/>
          </a:p>
        </p:txBody>
      </p:sp>
      <p:sp>
        <p:nvSpPr>
          <p:cNvPr id="525" name="Google Shape;525;p27"/>
          <p:cNvSpPr/>
          <p:nvPr/>
        </p:nvSpPr>
        <p:spPr>
          <a:xfrm>
            <a:off x="5673145" y="2949161"/>
            <a:ext cx="845710" cy="597727"/>
          </a:xfrm>
          <a:prstGeom prst="rightArrow">
            <a:avLst>
              <a:gd fmla="val 50000" name="adj1"/>
              <a:gd fmla="val 50000" name="adj2"/>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Malgun Gothic"/>
              <a:ea typeface="Malgun Gothic"/>
              <a:cs typeface="Malgun Gothic"/>
              <a:sym typeface="Malgun Gothic"/>
            </a:endParaRPr>
          </a:p>
        </p:txBody>
      </p:sp>
      <p:sp>
        <p:nvSpPr>
          <p:cNvPr id="526" name="Google Shape;526;p27"/>
          <p:cNvSpPr txBox="1"/>
          <p:nvPr/>
        </p:nvSpPr>
        <p:spPr>
          <a:xfrm>
            <a:off x="1122037" y="5191721"/>
            <a:ext cx="994792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dk1"/>
                </a:solidFill>
                <a:latin typeface="Cookie"/>
                <a:ea typeface="Cookie"/>
                <a:cs typeface="Cookie"/>
                <a:sym typeface="Cookie"/>
              </a:rPr>
              <a:t>OKKY의 언어, 환경별로 말머리 다는 부분을 벤치마킹하여 KingBird 커뮤니티에서는</a:t>
            </a:r>
            <a:br>
              <a:rPr b="1" lang="ko-KR" sz="1800">
                <a:solidFill>
                  <a:schemeClr val="dk1"/>
                </a:solidFill>
                <a:latin typeface="Cookie"/>
                <a:ea typeface="Cookie"/>
                <a:cs typeface="Cookie"/>
                <a:sym typeface="Cookie"/>
              </a:rPr>
            </a:br>
            <a:r>
              <a:rPr b="1" lang="ko-KR" sz="1800">
                <a:solidFill>
                  <a:schemeClr val="dk1"/>
                </a:solidFill>
                <a:latin typeface="Cookie"/>
                <a:ea typeface="Cookie"/>
                <a:cs typeface="Cookie"/>
                <a:sym typeface="Cookie"/>
              </a:rPr>
              <a:t>처음부터 글 작성 시 말머리를 선택할 수 있도록 하였고</a:t>
            </a:r>
            <a:br>
              <a:rPr b="1" lang="ko-KR" sz="1800">
                <a:solidFill>
                  <a:schemeClr val="dk1"/>
                </a:solidFill>
                <a:latin typeface="Cookie"/>
                <a:ea typeface="Cookie"/>
                <a:cs typeface="Cookie"/>
                <a:sym typeface="Cookie"/>
              </a:rPr>
            </a:br>
            <a:r>
              <a:rPr b="1" lang="ko-KR" sz="1800">
                <a:solidFill>
                  <a:schemeClr val="dk1"/>
                </a:solidFill>
                <a:latin typeface="Cookie"/>
                <a:ea typeface="Cookie"/>
                <a:cs typeface="Cookie"/>
                <a:sym typeface="Cookie"/>
              </a:rPr>
              <a:t>말머리별로 해당 카테고리의 글을 정렬시켜 내가 원하는 언어별 게시물만 찾아볼 수 있도록 개선하였다</a:t>
            </a:r>
            <a:endParaRPr sz="1800">
              <a:solidFill>
                <a:schemeClr val="dk1"/>
              </a:solidFill>
              <a:latin typeface="Malgun Gothic"/>
              <a:ea typeface="Malgun Gothic"/>
              <a:cs typeface="Malgun Gothic"/>
              <a:sym typeface="Malgun Gothic"/>
            </a:endParaRPr>
          </a:p>
        </p:txBody>
      </p:sp>
      <p:pic>
        <p:nvPicPr>
          <p:cNvPr id="527" name="Google Shape;527;p27"/>
          <p:cNvPicPr preferRelativeResize="0"/>
          <p:nvPr/>
        </p:nvPicPr>
        <p:blipFill rotWithShape="1">
          <a:blip r:embed="rId5">
            <a:alphaModFix/>
          </a:blip>
          <a:srcRect b="0" l="15512" r="15864" t="31263"/>
          <a:stretch/>
        </p:blipFill>
        <p:spPr>
          <a:xfrm>
            <a:off x="676163" y="1773839"/>
            <a:ext cx="4856882" cy="2948368"/>
          </a:xfrm>
          <a:prstGeom prst="rect">
            <a:avLst/>
          </a:prstGeom>
          <a:noFill/>
          <a:ln cap="flat" cmpd="sng" w="9525">
            <a:solidFill>
              <a:schemeClr val="dk1"/>
            </a:solidFill>
            <a:prstDash val="solid"/>
            <a:round/>
            <a:headEnd len="sm" w="sm" type="none"/>
            <a:tailEnd len="sm" w="sm" type="none"/>
          </a:ln>
        </p:spPr>
      </p:pic>
      <p:pic>
        <p:nvPicPr>
          <p:cNvPr id="528" name="Google Shape;528;p27"/>
          <p:cNvPicPr preferRelativeResize="0"/>
          <p:nvPr/>
        </p:nvPicPr>
        <p:blipFill rotWithShape="1">
          <a:blip r:embed="rId6">
            <a:alphaModFix/>
          </a:blip>
          <a:srcRect b="0" l="0" r="0" t="0"/>
          <a:stretch/>
        </p:blipFill>
        <p:spPr>
          <a:xfrm>
            <a:off x="6658955" y="1773839"/>
            <a:ext cx="4856882" cy="294836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8"/>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4" name="Google Shape;534;p28"/>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벤치마킹 </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535" name="Google Shape;535;p28"/>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536" name="Google Shape;536;p28"/>
          <p:cNvGrpSpPr/>
          <p:nvPr/>
        </p:nvGrpSpPr>
        <p:grpSpPr>
          <a:xfrm>
            <a:off x="10672861" y="6360161"/>
            <a:ext cx="1429314" cy="386252"/>
            <a:chOff x="10672861" y="6360161"/>
            <a:chExt cx="1429314" cy="386252"/>
          </a:xfrm>
        </p:grpSpPr>
        <p:sp>
          <p:nvSpPr>
            <p:cNvPr id="537" name="Google Shape;537;p28"/>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538" name="Google Shape;538;p28"/>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pic>
        <p:nvPicPr>
          <p:cNvPr id="539" name="Google Shape;539;p28"/>
          <p:cNvPicPr preferRelativeResize="0"/>
          <p:nvPr/>
        </p:nvPicPr>
        <p:blipFill rotWithShape="1">
          <a:blip r:embed="rId5">
            <a:alphaModFix/>
          </a:blip>
          <a:srcRect b="0" l="0" r="0" t="0"/>
          <a:stretch/>
        </p:blipFill>
        <p:spPr>
          <a:xfrm>
            <a:off x="1924065" y="1289972"/>
            <a:ext cx="8450316" cy="5070189"/>
          </a:xfrm>
          <a:prstGeom prst="rect">
            <a:avLst/>
          </a:prstGeom>
          <a:noFill/>
          <a:ln>
            <a:noFill/>
          </a:ln>
        </p:spPr>
      </p:pic>
      <p:sp>
        <p:nvSpPr>
          <p:cNvPr id="540" name="Google Shape;540;p28"/>
          <p:cNvSpPr txBox="1"/>
          <p:nvPr/>
        </p:nvSpPr>
        <p:spPr>
          <a:xfrm>
            <a:off x="1056187" y="86992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Cookie"/>
                <a:ea typeface="Cookie"/>
                <a:cs typeface="Cookie"/>
                <a:sym typeface="Cookie"/>
              </a:rPr>
              <a:t>- Stack Over Flow (해외 개발자 최다 이용 커뮤니티)</a:t>
            </a:r>
            <a:endParaRPr sz="1800">
              <a:solidFill>
                <a:schemeClr val="dk1"/>
              </a:solidFill>
              <a:latin typeface="Cookie"/>
              <a:ea typeface="Cookie"/>
              <a:cs typeface="Cookie"/>
              <a:sym typeface="Cooki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0"/>
                                        <p:tgtEl>
                                          <p:spTgt spid="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4" name="Shape 544"/>
        <p:cNvGrpSpPr/>
        <p:nvPr/>
      </p:nvGrpSpPr>
      <p:grpSpPr>
        <a:xfrm>
          <a:off x="0" y="0"/>
          <a:ext cx="0" cy="0"/>
          <a:chOff x="0" y="0"/>
          <a:chExt cx="0" cy="0"/>
        </a:xfrm>
      </p:grpSpPr>
      <p:sp>
        <p:nvSpPr>
          <p:cNvPr id="545" name="Google Shape;545;p29"/>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6" name="Google Shape;546;p29"/>
          <p:cNvSpPr txBox="1"/>
          <p:nvPr/>
        </p:nvSpPr>
        <p:spPr>
          <a:xfrm>
            <a:off x="1186112" y="315872"/>
            <a:ext cx="15537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DB설계</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547" name="Google Shape;547;p29"/>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548" name="Google Shape;548;p29"/>
          <p:cNvGrpSpPr/>
          <p:nvPr/>
        </p:nvGrpSpPr>
        <p:grpSpPr>
          <a:xfrm>
            <a:off x="10672861" y="6360161"/>
            <a:ext cx="1429314" cy="386252"/>
            <a:chOff x="10672861" y="6360161"/>
            <a:chExt cx="1429314" cy="386252"/>
          </a:xfrm>
        </p:grpSpPr>
        <p:sp>
          <p:nvSpPr>
            <p:cNvPr id="549" name="Google Shape;549;p29"/>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550" name="Google Shape;550;p29"/>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551" name="Google Shape;551;p29"/>
          <p:cNvSpPr txBox="1"/>
          <p:nvPr/>
        </p:nvSpPr>
        <p:spPr>
          <a:xfrm>
            <a:off x="745007" y="942220"/>
            <a:ext cx="21008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222A35"/>
                </a:solidFill>
                <a:latin typeface="Cookie"/>
                <a:ea typeface="Cookie"/>
                <a:cs typeface="Cookie"/>
                <a:sym typeface="Cookie"/>
              </a:rPr>
              <a:t>&lt;</a:t>
            </a:r>
            <a:r>
              <a:rPr b="1" lang="ko-KR" sz="1800">
                <a:solidFill>
                  <a:srgbClr val="007FFF"/>
                </a:solidFill>
                <a:latin typeface="Cookie"/>
                <a:ea typeface="Cookie"/>
                <a:cs typeface="Cookie"/>
                <a:sym typeface="Cookie"/>
              </a:rPr>
              <a:t>초기</a:t>
            </a:r>
            <a:r>
              <a:rPr b="1" lang="ko-KR" sz="1800">
                <a:solidFill>
                  <a:srgbClr val="222A35"/>
                </a:solidFill>
                <a:latin typeface="Cookie"/>
                <a:ea typeface="Cookie"/>
                <a:cs typeface="Cookie"/>
                <a:sym typeface="Cookie"/>
              </a:rPr>
              <a:t> DB 모델링&gt;</a:t>
            </a:r>
            <a:endParaRPr sz="1800">
              <a:solidFill>
                <a:schemeClr val="dk1"/>
              </a:solidFill>
              <a:latin typeface="Malgun Gothic"/>
              <a:ea typeface="Malgun Gothic"/>
              <a:cs typeface="Malgun Gothic"/>
              <a:sym typeface="Malgun Gothic"/>
            </a:endParaRPr>
          </a:p>
        </p:txBody>
      </p:sp>
      <p:pic>
        <p:nvPicPr>
          <p:cNvPr id="552" name="Google Shape;552;p29"/>
          <p:cNvPicPr preferRelativeResize="0"/>
          <p:nvPr/>
        </p:nvPicPr>
        <p:blipFill rotWithShape="1">
          <a:blip r:embed="rId5">
            <a:alphaModFix/>
          </a:blip>
          <a:srcRect b="0" l="3756" r="3021" t="0"/>
          <a:stretch/>
        </p:blipFill>
        <p:spPr>
          <a:xfrm>
            <a:off x="1220034" y="1311552"/>
            <a:ext cx="9751931" cy="5008687"/>
          </a:xfrm>
          <a:prstGeom prst="rect">
            <a:avLst/>
          </a:prstGeom>
          <a:noFill/>
          <a:ln>
            <a:noFill/>
          </a:ln>
        </p:spPr>
      </p:pic>
      <p:pic>
        <p:nvPicPr>
          <p:cNvPr id="553" name="Google Shape;553;p29"/>
          <p:cNvPicPr preferRelativeResize="0"/>
          <p:nvPr/>
        </p:nvPicPr>
        <p:blipFill rotWithShape="1">
          <a:blip r:embed="rId6">
            <a:alphaModFix/>
          </a:blip>
          <a:srcRect b="8075" l="1695" r="945" t="11376"/>
          <a:stretch/>
        </p:blipFill>
        <p:spPr>
          <a:xfrm>
            <a:off x="1220033" y="1311552"/>
            <a:ext cx="9751931" cy="4994030"/>
          </a:xfrm>
          <a:prstGeom prst="rect">
            <a:avLst/>
          </a:prstGeom>
          <a:noFill/>
          <a:ln>
            <a:noFill/>
          </a:ln>
        </p:spPr>
      </p:pic>
      <p:sp>
        <p:nvSpPr>
          <p:cNvPr id="554" name="Google Shape;554;p29"/>
          <p:cNvSpPr txBox="1"/>
          <p:nvPr/>
        </p:nvSpPr>
        <p:spPr>
          <a:xfrm>
            <a:off x="5733661" y="4402730"/>
            <a:ext cx="5994918" cy="1808187"/>
          </a:xfrm>
          <a:prstGeom prst="rect">
            <a:avLst/>
          </a:prstGeom>
          <a:solidFill>
            <a:srgbClr val="EBF5FF"/>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ko-KR" sz="2000">
                <a:solidFill>
                  <a:schemeClr val="dk1"/>
                </a:solidFill>
                <a:latin typeface="Arial"/>
                <a:ea typeface="Arial"/>
                <a:cs typeface="Arial"/>
                <a:sym typeface="Arial"/>
              </a:rPr>
              <a:t>테이블 간 관계가 적합하지 않았고</a:t>
            </a:r>
            <a:br>
              <a:rPr lang="ko-KR" sz="2000">
                <a:solidFill>
                  <a:schemeClr val="dk1"/>
                </a:solidFill>
                <a:latin typeface="Arial"/>
                <a:ea typeface="Arial"/>
                <a:cs typeface="Arial"/>
                <a:sym typeface="Arial"/>
              </a:rPr>
            </a:br>
            <a:r>
              <a:rPr lang="ko-KR" sz="2000">
                <a:solidFill>
                  <a:schemeClr val="dk1"/>
                </a:solidFill>
                <a:latin typeface="Arial"/>
                <a:ea typeface="Arial"/>
                <a:cs typeface="Arial"/>
                <a:sym typeface="Arial"/>
              </a:rPr>
              <a:t> 생각했던 기능에 필요한 컬럼을 새로이 만드는 경우가 많았음</a:t>
            </a:r>
            <a:endParaRPr sz="2000">
              <a:solidFill>
                <a:srgbClr val="007FFF"/>
              </a:solidFill>
              <a:latin typeface="Arial"/>
              <a:ea typeface="Arial"/>
              <a:cs typeface="Arial"/>
              <a:sym typeface="Arial"/>
            </a:endParaRPr>
          </a:p>
          <a:p>
            <a:pPr indent="0" lvl="0" marL="0" marR="0" rtl="0" algn="ctr">
              <a:lnSpc>
                <a:spcPct val="150000"/>
              </a:lnSpc>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3"/>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3"/>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로고의 의미</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111" name="Google Shape;111;p3"/>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112" name="Google Shape;112;p3"/>
          <p:cNvSpPr txBox="1"/>
          <p:nvPr/>
        </p:nvSpPr>
        <p:spPr>
          <a:xfrm>
            <a:off x="1996726" y="4459260"/>
            <a:ext cx="819611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orben"/>
                <a:ea typeface="Corben"/>
                <a:cs typeface="Corben"/>
                <a:sym typeface="Corben"/>
              </a:rPr>
              <a:t>우측 상단의 새는 개발자들(자사 커뮤니티 회원)에게 정보를 물어다 주는 파랑새를 의미</a:t>
            </a:r>
            <a:endParaRPr sz="1800">
              <a:solidFill>
                <a:schemeClr val="dk1"/>
              </a:solidFill>
              <a:latin typeface="Corben"/>
              <a:ea typeface="Corben"/>
              <a:cs typeface="Corben"/>
              <a:sym typeface="Corben"/>
            </a:endParaRPr>
          </a:p>
          <a:p>
            <a:pPr indent="0" lvl="0" marL="0" marR="0" rtl="0" algn="ctr">
              <a:spcBef>
                <a:spcPts val="0"/>
              </a:spcBef>
              <a:spcAft>
                <a:spcPts val="0"/>
              </a:spcAft>
              <a:buNone/>
            </a:pPr>
            <a:r>
              <a:rPr lang="ko-KR" sz="1800">
                <a:solidFill>
                  <a:schemeClr val="dk1"/>
                </a:solidFill>
                <a:latin typeface="Corben"/>
                <a:ea typeface="Corben"/>
                <a:cs typeface="Corben"/>
                <a:sym typeface="Corben"/>
              </a:rPr>
              <a:t>또한 파랑새는 길조로써 행운의 의미도 내포</a:t>
            </a:r>
            <a:br>
              <a:rPr lang="ko-KR" sz="1800">
                <a:solidFill>
                  <a:schemeClr val="dk1"/>
                </a:solidFill>
                <a:latin typeface="Corben"/>
                <a:ea typeface="Corben"/>
                <a:cs typeface="Corben"/>
                <a:sym typeface="Corben"/>
              </a:rPr>
            </a:br>
            <a:r>
              <a:rPr lang="ko-KR" sz="1800">
                <a:solidFill>
                  <a:schemeClr val="dk1"/>
                </a:solidFill>
                <a:latin typeface="Corben"/>
                <a:ea typeface="Corben"/>
                <a:cs typeface="Corben"/>
                <a:sym typeface="Corben"/>
              </a:rPr>
              <a:t>또한 푸른색 로고는 지성을 뜻하며, 개발자들의 안녕을 기원</a:t>
            </a:r>
            <a:endParaRPr/>
          </a:p>
        </p:txBody>
      </p:sp>
      <p:grpSp>
        <p:nvGrpSpPr>
          <p:cNvPr id="113" name="Google Shape;113;p3"/>
          <p:cNvGrpSpPr/>
          <p:nvPr/>
        </p:nvGrpSpPr>
        <p:grpSpPr>
          <a:xfrm>
            <a:off x="10672861" y="6360161"/>
            <a:ext cx="1429314" cy="386252"/>
            <a:chOff x="10672861" y="6360161"/>
            <a:chExt cx="1429314" cy="386252"/>
          </a:xfrm>
        </p:grpSpPr>
        <p:sp>
          <p:nvSpPr>
            <p:cNvPr id="114" name="Google Shape;114;p3"/>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115" name="Google Shape;115;p3"/>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grpSp>
        <p:nvGrpSpPr>
          <p:cNvPr id="116" name="Google Shape;116;p3"/>
          <p:cNvGrpSpPr/>
          <p:nvPr/>
        </p:nvGrpSpPr>
        <p:grpSpPr>
          <a:xfrm>
            <a:off x="2912711" y="1746208"/>
            <a:ext cx="6863951" cy="2219584"/>
            <a:chOff x="4181597" y="2414258"/>
            <a:chExt cx="6863951" cy="2219584"/>
          </a:xfrm>
        </p:grpSpPr>
        <p:pic>
          <p:nvPicPr>
            <p:cNvPr id="117" name="Google Shape;117;p3"/>
            <p:cNvPicPr preferRelativeResize="0"/>
            <p:nvPr/>
          </p:nvPicPr>
          <p:blipFill rotWithShape="1">
            <a:blip r:embed="rId5">
              <a:alphaModFix/>
            </a:blip>
            <a:srcRect b="0" l="0" r="0" t="0"/>
            <a:stretch/>
          </p:blipFill>
          <p:spPr>
            <a:xfrm>
              <a:off x="9566404" y="2414258"/>
              <a:ext cx="1479144" cy="2219584"/>
            </a:xfrm>
            <a:prstGeom prst="rect">
              <a:avLst/>
            </a:prstGeom>
            <a:noFill/>
            <a:ln>
              <a:noFill/>
            </a:ln>
          </p:spPr>
        </p:pic>
        <p:sp>
          <p:nvSpPr>
            <p:cNvPr id="118" name="Google Shape;118;p3"/>
            <p:cNvSpPr txBox="1"/>
            <p:nvPr/>
          </p:nvSpPr>
          <p:spPr>
            <a:xfrm>
              <a:off x="4181597" y="3035606"/>
              <a:ext cx="636657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9600">
                  <a:solidFill>
                    <a:srgbClr val="007FFF"/>
                  </a:solidFill>
                  <a:latin typeface="Arial"/>
                  <a:ea typeface="Arial"/>
                  <a:cs typeface="Arial"/>
                  <a:sym typeface="Arial"/>
                </a:rPr>
                <a:t>KINGBIRD</a:t>
              </a:r>
              <a:endParaRPr b="1" sz="9600">
                <a:solidFill>
                  <a:srgbClr val="007FFF"/>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p30"/>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0" name="Google Shape;560;p30"/>
          <p:cNvSpPr txBox="1"/>
          <p:nvPr/>
        </p:nvSpPr>
        <p:spPr>
          <a:xfrm>
            <a:off x="1186112" y="315872"/>
            <a:ext cx="15537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DB설계</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561" name="Google Shape;561;p30"/>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562" name="Google Shape;562;p30"/>
          <p:cNvGrpSpPr/>
          <p:nvPr/>
        </p:nvGrpSpPr>
        <p:grpSpPr>
          <a:xfrm>
            <a:off x="10672861" y="6360161"/>
            <a:ext cx="1429314" cy="386252"/>
            <a:chOff x="10672861" y="6360161"/>
            <a:chExt cx="1429314" cy="386252"/>
          </a:xfrm>
        </p:grpSpPr>
        <p:sp>
          <p:nvSpPr>
            <p:cNvPr id="563" name="Google Shape;563;p30"/>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564" name="Google Shape;564;p30"/>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565" name="Google Shape;565;p30"/>
          <p:cNvSpPr txBox="1"/>
          <p:nvPr/>
        </p:nvSpPr>
        <p:spPr>
          <a:xfrm>
            <a:off x="745007" y="942220"/>
            <a:ext cx="19948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222A35"/>
                </a:solidFill>
                <a:latin typeface="Cookie"/>
                <a:ea typeface="Cookie"/>
                <a:cs typeface="Cookie"/>
                <a:sym typeface="Cookie"/>
              </a:rPr>
              <a:t>&lt;</a:t>
            </a:r>
            <a:r>
              <a:rPr b="1" lang="ko-KR" sz="1800">
                <a:solidFill>
                  <a:srgbClr val="007FFF"/>
                </a:solidFill>
                <a:latin typeface="Cookie"/>
                <a:ea typeface="Cookie"/>
                <a:cs typeface="Cookie"/>
                <a:sym typeface="Cookie"/>
              </a:rPr>
              <a:t>최종</a:t>
            </a:r>
            <a:r>
              <a:rPr b="1" lang="ko-KR" sz="1800">
                <a:solidFill>
                  <a:srgbClr val="222A35"/>
                </a:solidFill>
                <a:latin typeface="Cookie"/>
                <a:ea typeface="Cookie"/>
                <a:cs typeface="Cookie"/>
                <a:sym typeface="Cookie"/>
              </a:rPr>
              <a:t> DB 모델링&gt;</a:t>
            </a:r>
            <a:endParaRPr sz="1800">
              <a:solidFill>
                <a:schemeClr val="dk1"/>
              </a:solidFill>
              <a:latin typeface="Malgun Gothic"/>
              <a:ea typeface="Malgun Gothic"/>
              <a:cs typeface="Malgun Gothic"/>
              <a:sym typeface="Malgun Gothic"/>
            </a:endParaRPr>
          </a:p>
        </p:txBody>
      </p:sp>
      <p:pic>
        <p:nvPicPr>
          <p:cNvPr id="566" name="Google Shape;566;p30"/>
          <p:cNvPicPr preferRelativeResize="0"/>
          <p:nvPr/>
        </p:nvPicPr>
        <p:blipFill rotWithShape="1">
          <a:blip r:embed="rId5">
            <a:alphaModFix/>
          </a:blip>
          <a:srcRect b="0" l="3756" r="3021" t="0"/>
          <a:stretch/>
        </p:blipFill>
        <p:spPr>
          <a:xfrm>
            <a:off x="1220034" y="1311552"/>
            <a:ext cx="9751931" cy="50086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0" name="Shape 570"/>
        <p:cNvGrpSpPr/>
        <p:nvPr/>
      </p:nvGrpSpPr>
      <p:grpSpPr>
        <a:xfrm>
          <a:off x="0" y="0"/>
          <a:ext cx="0" cy="0"/>
          <a:chOff x="0" y="0"/>
          <a:chExt cx="0" cy="0"/>
        </a:xfrm>
      </p:grpSpPr>
      <p:sp>
        <p:nvSpPr>
          <p:cNvPr id="571" name="Google Shape;571;p31"/>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2" name="Google Shape;572;p31"/>
          <p:cNvSpPr txBox="1"/>
          <p:nvPr/>
        </p:nvSpPr>
        <p:spPr>
          <a:xfrm>
            <a:off x="1186112" y="315872"/>
            <a:ext cx="25647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클래스 다이어그램</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573" name="Google Shape;573;p31"/>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574" name="Google Shape;574;p31"/>
          <p:cNvGrpSpPr/>
          <p:nvPr/>
        </p:nvGrpSpPr>
        <p:grpSpPr>
          <a:xfrm>
            <a:off x="10672861" y="6360161"/>
            <a:ext cx="1429314" cy="386252"/>
            <a:chOff x="10672861" y="6360161"/>
            <a:chExt cx="1429314" cy="386252"/>
          </a:xfrm>
        </p:grpSpPr>
        <p:sp>
          <p:nvSpPr>
            <p:cNvPr id="575" name="Google Shape;575;p31"/>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576" name="Google Shape;576;p31"/>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pic>
        <p:nvPicPr>
          <p:cNvPr id="577" name="Google Shape;577;p31"/>
          <p:cNvPicPr preferRelativeResize="0"/>
          <p:nvPr/>
        </p:nvPicPr>
        <p:blipFill rotWithShape="1">
          <a:blip r:embed="rId5">
            <a:alphaModFix/>
          </a:blip>
          <a:srcRect b="0" l="0" r="0" t="0"/>
          <a:stretch/>
        </p:blipFill>
        <p:spPr>
          <a:xfrm rot="-5400000">
            <a:off x="3486902" y="-1636325"/>
            <a:ext cx="4701553" cy="108011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32"/>
          <p:cNvPicPr preferRelativeResize="0"/>
          <p:nvPr/>
        </p:nvPicPr>
        <p:blipFill rotWithShape="1">
          <a:blip r:embed="rId3">
            <a:alphaModFix/>
          </a:blip>
          <a:srcRect b="0" l="0" r="0" t="0"/>
          <a:stretch/>
        </p:blipFill>
        <p:spPr>
          <a:xfrm>
            <a:off x="1942556" y="809624"/>
            <a:ext cx="8306888" cy="5974221"/>
          </a:xfrm>
          <a:prstGeom prst="rect">
            <a:avLst/>
          </a:prstGeom>
          <a:noFill/>
          <a:ln>
            <a:noFill/>
          </a:ln>
        </p:spPr>
      </p:pic>
      <p:sp>
        <p:nvSpPr>
          <p:cNvPr id="583" name="Google Shape;583;p32"/>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 name="Google Shape;584;p32"/>
          <p:cNvSpPr txBox="1"/>
          <p:nvPr/>
        </p:nvSpPr>
        <p:spPr>
          <a:xfrm>
            <a:off x="1186112" y="315872"/>
            <a:ext cx="25647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클래스 다이어그램</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585" name="Google Shape;585;p32"/>
          <p:cNvPicPr preferRelativeResize="0"/>
          <p:nvPr/>
        </p:nvPicPr>
        <p:blipFill rotWithShape="1">
          <a:blip r:embed="rId4">
            <a:alphaModFix/>
          </a:blip>
          <a:srcRect b="0" l="0" r="0" t="0"/>
          <a:stretch/>
        </p:blipFill>
        <p:spPr>
          <a:xfrm>
            <a:off x="228905" y="176515"/>
            <a:ext cx="666446" cy="666446"/>
          </a:xfrm>
          <a:prstGeom prst="rect">
            <a:avLst/>
          </a:prstGeom>
          <a:noFill/>
          <a:ln>
            <a:noFill/>
          </a:ln>
        </p:spPr>
      </p:pic>
      <p:grpSp>
        <p:nvGrpSpPr>
          <p:cNvPr id="586" name="Google Shape;586;p32"/>
          <p:cNvGrpSpPr/>
          <p:nvPr/>
        </p:nvGrpSpPr>
        <p:grpSpPr>
          <a:xfrm>
            <a:off x="10672861" y="6360161"/>
            <a:ext cx="1429314" cy="386252"/>
            <a:chOff x="10672861" y="6360161"/>
            <a:chExt cx="1429314" cy="386252"/>
          </a:xfrm>
        </p:grpSpPr>
        <p:sp>
          <p:nvSpPr>
            <p:cNvPr id="587" name="Google Shape;587;p32"/>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588" name="Google Shape;588;p32"/>
            <p:cNvPicPr preferRelativeResize="0"/>
            <p:nvPr/>
          </p:nvPicPr>
          <p:blipFill rotWithShape="1">
            <a:blip r:embed="rId5">
              <a:alphaModFix/>
            </a:blip>
            <a:srcRect b="0" l="0" r="0" t="0"/>
            <a:stretch/>
          </p:blipFill>
          <p:spPr>
            <a:xfrm>
              <a:off x="10672861" y="6360161"/>
              <a:ext cx="1130834" cy="386252"/>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3"/>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4" name="Google Shape;594;p33"/>
          <p:cNvSpPr txBox="1"/>
          <p:nvPr/>
        </p:nvSpPr>
        <p:spPr>
          <a:xfrm>
            <a:off x="1186112" y="315872"/>
            <a:ext cx="25647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유스케이스 다이어그램</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595" name="Google Shape;595;p33"/>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596" name="Google Shape;596;p33"/>
          <p:cNvGrpSpPr/>
          <p:nvPr/>
        </p:nvGrpSpPr>
        <p:grpSpPr>
          <a:xfrm>
            <a:off x="10672861" y="6360161"/>
            <a:ext cx="1429314" cy="386252"/>
            <a:chOff x="10672861" y="6360161"/>
            <a:chExt cx="1429314" cy="386252"/>
          </a:xfrm>
        </p:grpSpPr>
        <p:sp>
          <p:nvSpPr>
            <p:cNvPr id="597" name="Google Shape;597;p33"/>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598" name="Google Shape;598;p33"/>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pic>
        <p:nvPicPr>
          <p:cNvPr id="599" name="Google Shape;599;p33"/>
          <p:cNvPicPr preferRelativeResize="0"/>
          <p:nvPr/>
        </p:nvPicPr>
        <p:blipFill rotWithShape="1">
          <a:blip r:embed="rId5">
            <a:alphaModFix/>
          </a:blip>
          <a:srcRect b="0" l="0" r="0" t="0"/>
          <a:stretch/>
        </p:blipFill>
        <p:spPr>
          <a:xfrm>
            <a:off x="657225" y="1049738"/>
            <a:ext cx="10991849" cy="53104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3" name="Shape 603"/>
        <p:cNvGrpSpPr/>
        <p:nvPr/>
      </p:nvGrpSpPr>
      <p:grpSpPr>
        <a:xfrm>
          <a:off x="0" y="0"/>
          <a:ext cx="0" cy="0"/>
          <a:chOff x="0" y="0"/>
          <a:chExt cx="0" cy="0"/>
        </a:xfrm>
      </p:grpSpPr>
      <p:sp>
        <p:nvSpPr>
          <p:cNvPr id="604" name="Google Shape;604;p34"/>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5" name="Google Shape;605;p34"/>
          <p:cNvSpPr txBox="1"/>
          <p:nvPr/>
        </p:nvSpPr>
        <p:spPr>
          <a:xfrm>
            <a:off x="1186112" y="315872"/>
            <a:ext cx="17380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핵심 구현기술</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606" name="Google Shape;606;p34"/>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607" name="Google Shape;607;p34"/>
          <p:cNvGrpSpPr/>
          <p:nvPr/>
        </p:nvGrpSpPr>
        <p:grpSpPr>
          <a:xfrm>
            <a:off x="10672861" y="6360161"/>
            <a:ext cx="1429314" cy="386252"/>
            <a:chOff x="10672861" y="6360161"/>
            <a:chExt cx="1429314" cy="386252"/>
          </a:xfrm>
        </p:grpSpPr>
        <p:sp>
          <p:nvSpPr>
            <p:cNvPr id="608" name="Google Shape;608;p34"/>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609" name="Google Shape;609;p34"/>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610" name="Google Shape;610;p34"/>
          <p:cNvSpPr txBox="1"/>
          <p:nvPr/>
        </p:nvSpPr>
        <p:spPr>
          <a:xfrm>
            <a:off x="895351" y="948204"/>
            <a:ext cx="34153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 질문게시판 답변 1 : 1 비교 기능</a:t>
            </a:r>
            <a:endParaRPr b="1" sz="1800">
              <a:solidFill>
                <a:schemeClr val="dk1"/>
              </a:solidFill>
              <a:latin typeface="Cookie"/>
              <a:ea typeface="Cookie"/>
              <a:cs typeface="Cookie"/>
              <a:sym typeface="Cookie"/>
            </a:endParaRPr>
          </a:p>
        </p:txBody>
      </p:sp>
      <p:pic>
        <p:nvPicPr>
          <p:cNvPr id="611" name="Google Shape;611;p34"/>
          <p:cNvPicPr preferRelativeResize="0"/>
          <p:nvPr/>
        </p:nvPicPr>
        <p:blipFill rotWithShape="1">
          <a:blip r:embed="rId5">
            <a:alphaModFix/>
          </a:blip>
          <a:srcRect b="0" l="0" r="3772" t="0"/>
          <a:stretch/>
        </p:blipFill>
        <p:spPr>
          <a:xfrm>
            <a:off x="774053" y="1739070"/>
            <a:ext cx="6438510" cy="3566469"/>
          </a:xfrm>
          <a:prstGeom prst="rect">
            <a:avLst/>
          </a:prstGeom>
          <a:noFill/>
          <a:ln>
            <a:noFill/>
          </a:ln>
        </p:spPr>
      </p:pic>
      <p:sp>
        <p:nvSpPr>
          <p:cNvPr id="612" name="Google Shape;612;p34"/>
          <p:cNvSpPr txBox="1"/>
          <p:nvPr/>
        </p:nvSpPr>
        <p:spPr>
          <a:xfrm>
            <a:off x="7334250" y="2541533"/>
            <a:ext cx="4469445" cy="1323439"/>
          </a:xfrm>
          <a:prstGeom prst="rect">
            <a:avLst/>
          </a:prstGeom>
          <a:solidFill>
            <a:srgbClr val="EBF5FF"/>
          </a:solidFill>
          <a:ln>
            <a:noFill/>
          </a:ln>
        </p:spPr>
        <p:txBody>
          <a:bodyPr anchorCtr="0" anchor="t" bIns="45700" lIns="91425" spcFirstLastPara="1" rIns="91425" wrap="square" tIns="45700">
            <a:spAutoFit/>
          </a:bodyPr>
          <a:lstStyle/>
          <a:p>
            <a:pPr indent="-241300" lvl="0" marL="342900" marR="0" rtl="0" algn="ctr">
              <a:spcBef>
                <a:spcPts val="0"/>
              </a:spcBef>
              <a:spcAft>
                <a:spcPts val="0"/>
              </a:spcAft>
              <a:buClr>
                <a:schemeClr val="dk1"/>
              </a:buClr>
              <a:buSzPts val="1600"/>
              <a:buFont typeface="Malgun Gothic"/>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2400">
                <a:solidFill>
                  <a:schemeClr val="dk1"/>
                </a:solidFill>
                <a:latin typeface="Arial"/>
                <a:ea typeface="Arial"/>
                <a:cs typeface="Arial"/>
                <a:sym typeface="Arial"/>
              </a:rPr>
              <a:t>질문 글에 달린 답변 댓글을 원문</a:t>
            </a:r>
            <a:br>
              <a:rPr lang="ko-KR" sz="2400">
                <a:solidFill>
                  <a:schemeClr val="dk1"/>
                </a:solidFill>
                <a:latin typeface="Arial"/>
                <a:ea typeface="Arial"/>
                <a:cs typeface="Arial"/>
                <a:sym typeface="Arial"/>
              </a:rPr>
            </a:br>
            <a:r>
              <a:rPr lang="ko-KR" sz="2400">
                <a:solidFill>
                  <a:schemeClr val="dk1"/>
                </a:solidFill>
                <a:latin typeface="Arial"/>
                <a:ea typeface="Arial"/>
                <a:cs typeface="Arial"/>
                <a:sym typeface="Arial"/>
              </a:rPr>
              <a:t>옆에 끌어올려 1:1로 비교 가능한 기능</a:t>
            </a:r>
            <a:endParaRPr sz="1600">
              <a:solidFill>
                <a:schemeClr val="dk1"/>
              </a:solidFill>
              <a:latin typeface="Arial"/>
              <a:ea typeface="Arial"/>
              <a:cs typeface="Arial"/>
              <a:sym typeface="Arial"/>
            </a:endParaRPr>
          </a:p>
          <a:p>
            <a:pPr indent="-241300" lvl="0" marL="342900" marR="0" rtl="0" algn="ctr">
              <a:spcBef>
                <a:spcPts val="0"/>
              </a:spcBef>
              <a:spcAft>
                <a:spcPts val="0"/>
              </a:spcAft>
              <a:buClr>
                <a:schemeClr val="dk1"/>
              </a:buClr>
              <a:buSzPts val="1600"/>
              <a:buFont typeface="Malgun Gothic"/>
              <a:buNone/>
            </a:pPr>
            <a:r>
              <a:t/>
            </a:r>
            <a:endParaRPr sz="16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5"/>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8" name="Google Shape;618;p35"/>
          <p:cNvSpPr txBox="1"/>
          <p:nvPr/>
        </p:nvSpPr>
        <p:spPr>
          <a:xfrm>
            <a:off x="1186112" y="315872"/>
            <a:ext cx="17952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핵심 구현기술</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619" name="Google Shape;619;p35"/>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620" name="Google Shape;620;p35"/>
          <p:cNvGrpSpPr/>
          <p:nvPr/>
        </p:nvGrpSpPr>
        <p:grpSpPr>
          <a:xfrm>
            <a:off x="10672861" y="6360161"/>
            <a:ext cx="1429314" cy="386252"/>
            <a:chOff x="10672861" y="6360161"/>
            <a:chExt cx="1429314" cy="386252"/>
          </a:xfrm>
        </p:grpSpPr>
        <p:sp>
          <p:nvSpPr>
            <p:cNvPr id="621" name="Google Shape;621;p35"/>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622" name="Google Shape;622;p35"/>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623" name="Google Shape;623;p35"/>
          <p:cNvSpPr txBox="1"/>
          <p:nvPr/>
        </p:nvSpPr>
        <p:spPr>
          <a:xfrm>
            <a:off x="895350" y="948204"/>
            <a:ext cx="48196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 프로젝트 모집 게시판 날짜 선택 &amp; 날짜 조회</a:t>
            </a:r>
            <a:endParaRPr b="1" sz="1800">
              <a:solidFill>
                <a:schemeClr val="dk1"/>
              </a:solidFill>
              <a:latin typeface="Cookie"/>
              <a:ea typeface="Cookie"/>
              <a:cs typeface="Cookie"/>
              <a:sym typeface="Cookie"/>
            </a:endParaRPr>
          </a:p>
        </p:txBody>
      </p:sp>
      <p:pic>
        <p:nvPicPr>
          <p:cNvPr id="624" name="Google Shape;624;p35"/>
          <p:cNvPicPr preferRelativeResize="0"/>
          <p:nvPr/>
        </p:nvPicPr>
        <p:blipFill rotWithShape="1">
          <a:blip r:embed="rId5">
            <a:alphaModFix/>
          </a:blip>
          <a:srcRect b="0" l="0" r="5061" t="0"/>
          <a:stretch/>
        </p:blipFill>
        <p:spPr>
          <a:xfrm>
            <a:off x="338586" y="4630456"/>
            <a:ext cx="6226822" cy="1729705"/>
          </a:xfrm>
          <a:prstGeom prst="rect">
            <a:avLst/>
          </a:prstGeom>
          <a:noFill/>
          <a:ln>
            <a:noFill/>
          </a:ln>
        </p:spPr>
      </p:pic>
      <p:pic>
        <p:nvPicPr>
          <p:cNvPr id="625" name="Google Shape;625;p35"/>
          <p:cNvPicPr preferRelativeResize="0"/>
          <p:nvPr/>
        </p:nvPicPr>
        <p:blipFill rotWithShape="1">
          <a:blip r:embed="rId6">
            <a:alphaModFix/>
          </a:blip>
          <a:srcRect b="0" l="0" r="0" t="0"/>
          <a:stretch/>
        </p:blipFill>
        <p:spPr>
          <a:xfrm>
            <a:off x="562128" y="1685320"/>
            <a:ext cx="7940728" cy="2819644"/>
          </a:xfrm>
          <a:prstGeom prst="rect">
            <a:avLst/>
          </a:prstGeom>
          <a:noFill/>
          <a:ln>
            <a:noFill/>
          </a:ln>
        </p:spPr>
      </p:pic>
      <p:sp>
        <p:nvSpPr>
          <p:cNvPr id="626" name="Google Shape;626;p35"/>
          <p:cNvSpPr txBox="1"/>
          <p:nvPr/>
        </p:nvSpPr>
        <p:spPr>
          <a:xfrm>
            <a:off x="6724960" y="3615559"/>
            <a:ext cx="4904912" cy="2269852"/>
          </a:xfrm>
          <a:prstGeom prst="rect">
            <a:avLst/>
          </a:prstGeom>
          <a:solidFill>
            <a:srgbClr val="EBF5FF"/>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ko-KR" sz="2000">
                <a:solidFill>
                  <a:schemeClr val="dk1"/>
                </a:solidFill>
                <a:latin typeface="Arial"/>
                <a:ea typeface="Arial"/>
                <a:cs typeface="Arial"/>
                <a:sym typeface="Arial"/>
              </a:rPr>
              <a:t>프로젝트 게시판 글 작성 시 날짜선택 , </a:t>
            </a:r>
            <a:br>
              <a:rPr lang="ko-KR" sz="2000">
                <a:solidFill>
                  <a:schemeClr val="dk1"/>
                </a:solidFill>
                <a:latin typeface="Arial"/>
                <a:ea typeface="Arial"/>
                <a:cs typeface="Arial"/>
                <a:sym typeface="Arial"/>
              </a:rPr>
            </a:br>
            <a:r>
              <a:rPr lang="ko-KR" sz="2000">
                <a:solidFill>
                  <a:schemeClr val="dk1"/>
                </a:solidFill>
                <a:latin typeface="Arial"/>
                <a:ea typeface="Arial"/>
                <a:cs typeface="Arial"/>
                <a:sym typeface="Arial"/>
              </a:rPr>
              <a:t>게시글 조회 시에 값을 불러와 사용자가 확인하고 신청 가능</a:t>
            </a:r>
            <a:endParaRPr sz="20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6"/>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2" name="Google Shape;632;p36"/>
          <p:cNvSpPr txBox="1"/>
          <p:nvPr/>
        </p:nvSpPr>
        <p:spPr>
          <a:xfrm>
            <a:off x="1186112" y="315872"/>
            <a:ext cx="17952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핵심 구현기술</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633" name="Google Shape;633;p36"/>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634" name="Google Shape;634;p36"/>
          <p:cNvGrpSpPr/>
          <p:nvPr/>
        </p:nvGrpSpPr>
        <p:grpSpPr>
          <a:xfrm>
            <a:off x="10672861" y="6360161"/>
            <a:ext cx="1429314" cy="386252"/>
            <a:chOff x="10672861" y="6360161"/>
            <a:chExt cx="1429314" cy="386252"/>
          </a:xfrm>
        </p:grpSpPr>
        <p:sp>
          <p:nvSpPr>
            <p:cNvPr id="635" name="Google Shape;635;p36"/>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636" name="Google Shape;636;p36"/>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637" name="Google Shape;637;p36"/>
          <p:cNvSpPr txBox="1"/>
          <p:nvPr/>
        </p:nvSpPr>
        <p:spPr>
          <a:xfrm>
            <a:off x="895350" y="948204"/>
            <a:ext cx="48196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 메인 페이지 HOT&amp; 공지사항 게시판</a:t>
            </a:r>
            <a:endParaRPr b="1" sz="1800">
              <a:solidFill>
                <a:schemeClr val="dk1"/>
              </a:solidFill>
              <a:latin typeface="Cookie"/>
              <a:ea typeface="Cookie"/>
              <a:cs typeface="Cookie"/>
              <a:sym typeface="Cookie"/>
            </a:endParaRPr>
          </a:p>
        </p:txBody>
      </p:sp>
      <p:pic>
        <p:nvPicPr>
          <p:cNvPr id="638" name="Google Shape;638;p36"/>
          <p:cNvPicPr preferRelativeResize="0"/>
          <p:nvPr/>
        </p:nvPicPr>
        <p:blipFill rotWithShape="1">
          <a:blip r:embed="rId5">
            <a:alphaModFix/>
          </a:blip>
          <a:srcRect b="0" l="0" r="0" t="0"/>
          <a:stretch/>
        </p:blipFill>
        <p:spPr>
          <a:xfrm>
            <a:off x="895350" y="1663194"/>
            <a:ext cx="7026249" cy="3917798"/>
          </a:xfrm>
          <a:prstGeom prst="rect">
            <a:avLst/>
          </a:prstGeom>
          <a:noFill/>
          <a:ln>
            <a:noFill/>
          </a:ln>
        </p:spPr>
      </p:pic>
      <p:sp>
        <p:nvSpPr>
          <p:cNvPr id="639" name="Google Shape;639;p36"/>
          <p:cNvSpPr txBox="1"/>
          <p:nvPr/>
        </p:nvSpPr>
        <p:spPr>
          <a:xfrm>
            <a:off x="5564662" y="1799489"/>
            <a:ext cx="5673616" cy="2269852"/>
          </a:xfrm>
          <a:prstGeom prst="rect">
            <a:avLst/>
          </a:prstGeom>
          <a:solidFill>
            <a:srgbClr val="EBF5FF"/>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ko-KR" sz="2000">
                <a:solidFill>
                  <a:schemeClr val="dk1"/>
                </a:solidFill>
                <a:latin typeface="Arial"/>
                <a:ea typeface="Arial"/>
                <a:cs typeface="Arial"/>
                <a:sym typeface="Arial"/>
              </a:rPr>
              <a:t>메인 페이지에서 페이지 로딩 시 마다 현재 가장 추천수가 높은 게시글 TOP4를 출력 </a:t>
            </a:r>
            <a:br>
              <a:rPr lang="ko-KR" sz="2000">
                <a:solidFill>
                  <a:schemeClr val="dk1"/>
                </a:solidFill>
                <a:latin typeface="Arial"/>
                <a:ea typeface="Arial"/>
                <a:cs typeface="Arial"/>
                <a:sym typeface="Arial"/>
              </a:rPr>
            </a:br>
            <a:r>
              <a:rPr lang="ko-KR" sz="2000">
                <a:solidFill>
                  <a:schemeClr val="dk1"/>
                </a:solidFill>
                <a:latin typeface="Arial"/>
                <a:ea typeface="Arial"/>
                <a:cs typeface="Arial"/>
                <a:sym typeface="Arial"/>
              </a:rPr>
              <a:t>데이터를 비동기로 받아와 </a:t>
            </a:r>
            <a:r>
              <a:rPr lang="ko-KR" sz="2000">
                <a:solidFill>
                  <a:srgbClr val="007FFF"/>
                </a:solidFill>
                <a:latin typeface="Arial"/>
                <a:ea typeface="Arial"/>
                <a:cs typeface="Arial"/>
                <a:sym typeface="Arial"/>
              </a:rPr>
              <a:t>#hotboardtable</a:t>
            </a:r>
            <a:r>
              <a:rPr lang="ko-KR" sz="2000">
                <a:solidFill>
                  <a:schemeClr val="dk1"/>
                </a:solidFill>
                <a:latin typeface="Arial"/>
                <a:ea typeface="Arial"/>
                <a:cs typeface="Arial"/>
                <a:sym typeface="Arial"/>
              </a:rPr>
              <a:t>에 </a:t>
            </a:r>
            <a:r>
              <a:rPr lang="ko-KR" sz="2000">
                <a:solidFill>
                  <a:srgbClr val="007FFF"/>
                </a:solidFill>
                <a:latin typeface="Arial"/>
                <a:ea typeface="Arial"/>
                <a:cs typeface="Arial"/>
                <a:sym typeface="Arial"/>
              </a:rPr>
              <a:t>append</a:t>
            </a:r>
            <a:endParaRPr/>
          </a:p>
          <a:p>
            <a:pPr indent="0" lvl="0" marL="0" marR="0" rtl="0" algn="ctr">
              <a:lnSpc>
                <a:spcPct val="150000"/>
              </a:lnSpc>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7"/>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5" name="Google Shape;645;p37"/>
          <p:cNvSpPr txBox="1"/>
          <p:nvPr/>
        </p:nvSpPr>
        <p:spPr>
          <a:xfrm>
            <a:off x="1186112" y="315872"/>
            <a:ext cx="17952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핵심 구현기술</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646" name="Google Shape;646;p37"/>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647" name="Google Shape;647;p37"/>
          <p:cNvGrpSpPr/>
          <p:nvPr/>
        </p:nvGrpSpPr>
        <p:grpSpPr>
          <a:xfrm>
            <a:off x="10672861" y="6360161"/>
            <a:ext cx="1429314" cy="386252"/>
            <a:chOff x="10672861" y="6360161"/>
            <a:chExt cx="1429314" cy="386252"/>
          </a:xfrm>
        </p:grpSpPr>
        <p:sp>
          <p:nvSpPr>
            <p:cNvPr id="648" name="Google Shape;648;p37"/>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649" name="Google Shape;649;p37"/>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650" name="Google Shape;650;p37"/>
          <p:cNvSpPr txBox="1"/>
          <p:nvPr/>
        </p:nvSpPr>
        <p:spPr>
          <a:xfrm>
            <a:off x="895350" y="948204"/>
            <a:ext cx="48196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 북마크 기능</a:t>
            </a:r>
            <a:endParaRPr b="1" sz="1800">
              <a:solidFill>
                <a:schemeClr val="dk1"/>
              </a:solidFill>
              <a:latin typeface="Cookie"/>
              <a:ea typeface="Cookie"/>
              <a:cs typeface="Cookie"/>
              <a:sym typeface="Cookie"/>
            </a:endParaRPr>
          </a:p>
        </p:txBody>
      </p:sp>
      <p:pic>
        <p:nvPicPr>
          <p:cNvPr id="651" name="Google Shape;651;p37"/>
          <p:cNvPicPr preferRelativeResize="0"/>
          <p:nvPr/>
        </p:nvPicPr>
        <p:blipFill rotWithShape="1">
          <a:blip r:embed="rId5">
            <a:alphaModFix/>
          </a:blip>
          <a:srcRect b="0" l="0" r="0" t="0"/>
          <a:stretch/>
        </p:blipFill>
        <p:spPr>
          <a:xfrm>
            <a:off x="944615" y="1799489"/>
            <a:ext cx="8416816" cy="4247018"/>
          </a:xfrm>
          <a:prstGeom prst="rect">
            <a:avLst/>
          </a:prstGeom>
          <a:noFill/>
          <a:ln>
            <a:noFill/>
          </a:ln>
        </p:spPr>
      </p:pic>
      <p:sp>
        <p:nvSpPr>
          <p:cNvPr id="652" name="Google Shape;652;p37"/>
          <p:cNvSpPr txBox="1"/>
          <p:nvPr/>
        </p:nvSpPr>
        <p:spPr>
          <a:xfrm>
            <a:off x="5715000" y="1799489"/>
            <a:ext cx="5415456" cy="1808187"/>
          </a:xfrm>
          <a:prstGeom prst="rect">
            <a:avLst/>
          </a:prstGeom>
          <a:solidFill>
            <a:srgbClr val="EBF5FF"/>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ko-KR" sz="2000">
                <a:solidFill>
                  <a:schemeClr val="dk1"/>
                </a:solidFill>
                <a:latin typeface="Arial"/>
                <a:ea typeface="Arial"/>
                <a:cs typeface="Arial"/>
                <a:sym typeface="Arial"/>
              </a:rPr>
              <a:t>북마크 버튼 클릭 시 Toggle 방식으로 여부를 결정 짓고 버튼의 </a:t>
            </a:r>
            <a:r>
              <a:rPr lang="ko-KR" sz="2000">
                <a:solidFill>
                  <a:srgbClr val="007FFF"/>
                </a:solidFill>
                <a:latin typeface="Arial"/>
                <a:ea typeface="Arial"/>
                <a:cs typeface="Arial"/>
                <a:sym typeface="Arial"/>
              </a:rPr>
              <a:t>색</a:t>
            </a:r>
            <a:r>
              <a:rPr lang="ko-KR" sz="2000">
                <a:solidFill>
                  <a:schemeClr val="dk1"/>
                </a:solidFill>
                <a:latin typeface="Arial"/>
                <a:ea typeface="Arial"/>
                <a:cs typeface="Arial"/>
                <a:sym typeface="Arial"/>
              </a:rPr>
              <a:t>이 변하며  </a:t>
            </a:r>
            <a:r>
              <a:rPr lang="ko-KR" sz="2000">
                <a:solidFill>
                  <a:srgbClr val="007FFF"/>
                </a:solidFill>
                <a:latin typeface="Arial"/>
                <a:ea typeface="Arial"/>
                <a:cs typeface="Arial"/>
                <a:sym typeface="Arial"/>
              </a:rPr>
              <a:t>나의 북마크리스트</a:t>
            </a:r>
            <a:r>
              <a:rPr lang="ko-KR" sz="2000">
                <a:solidFill>
                  <a:schemeClr val="dk1"/>
                </a:solidFill>
                <a:latin typeface="Arial"/>
                <a:ea typeface="Arial"/>
                <a:cs typeface="Arial"/>
                <a:sym typeface="Arial"/>
              </a:rPr>
              <a:t>에 추가 됨</a:t>
            </a:r>
            <a:endParaRPr sz="2000">
              <a:solidFill>
                <a:srgbClr val="007FFF"/>
              </a:solidFill>
              <a:latin typeface="Arial"/>
              <a:ea typeface="Arial"/>
              <a:cs typeface="Arial"/>
              <a:sym typeface="Arial"/>
            </a:endParaRPr>
          </a:p>
          <a:p>
            <a:pPr indent="0" lvl="0" marL="0" marR="0" rtl="0" algn="ctr">
              <a:lnSpc>
                <a:spcPct val="150000"/>
              </a:lnSpc>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8"/>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8" name="Google Shape;658;p38"/>
          <p:cNvSpPr txBox="1"/>
          <p:nvPr/>
        </p:nvSpPr>
        <p:spPr>
          <a:xfrm>
            <a:off x="1186112" y="315872"/>
            <a:ext cx="17952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핵심 구현기술</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659" name="Google Shape;659;p38"/>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660" name="Google Shape;660;p38"/>
          <p:cNvGrpSpPr/>
          <p:nvPr/>
        </p:nvGrpSpPr>
        <p:grpSpPr>
          <a:xfrm>
            <a:off x="10672861" y="6360161"/>
            <a:ext cx="1429314" cy="386252"/>
            <a:chOff x="10672861" y="6360161"/>
            <a:chExt cx="1429314" cy="386252"/>
          </a:xfrm>
        </p:grpSpPr>
        <p:sp>
          <p:nvSpPr>
            <p:cNvPr id="661" name="Google Shape;661;p38"/>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662" name="Google Shape;662;p38"/>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663" name="Google Shape;663;p38"/>
          <p:cNvSpPr txBox="1"/>
          <p:nvPr/>
        </p:nvSpPr>
        <p:spPr>
          <a:xfrm>
            <a:off x="895350" y="948204"/>
            <a:ext cx="48196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Cookie"/>
                <a:ea typeface="Cookie"/>
                <a:cs typeface="Cookie"/>
                <a:sym typeface="Cookie"/>
              </a:rPr>
              <a:t>- 차트 기능</a:t>
            </a:r>
            <a:endParaRPr b="1" sz="1800">
              <a:solidFill>
                <a:schemeClr val="dk1"/>
              </a:solidFill>
              <a:latin typeface="Cookie"/>
              <a:ea typeface="Cookie"/>
              <a:cs typeface="Cookie"/>
              <a:sym typeface="Cookie"/>
            </a:endParaRPr>
          </a:p>
        </p:txBody>
      </p:sp>
      <p:pic>
        <p:nvPicPr>
          <p:cNvPr id="664" name="Google Shape;664;p38"/>
          <p:cNvPicPr preferRelativeResize="0"/>
          <p:nvPr/>
        </p:nvPicPr>
        <p:blipFill rotWithShape="1">
          <a:blip r:embed="rId5">
            <a:alphaModFix/>
          </a:blip>
          <a:srcRect b="0" l="0" r="0" t="0"/>
          <a:stretch/>
        </p:blipFill>
        <p:spPr>
          <a:xfrm>
            <a:off x="562128" y="1317536"/>
            <a:ext cx="10734522" cy="5102738"/>
          </a:xfrm>
          <a:prstGeom prst="rect">
            <a:avLst/>
          </a:prstGeom>
          <a:noFill/>
          <a:ln>
            <a:noFill/>
          </a:ln>
        </p:spPr>
      </p:pic>
      <p:sp>
        <p:nvSpPr>
          <p:cNvPr id="665" name="Google Shape;665;p38"/>
          <p:cNvSpPr txBox="1"/>
          <p:nvPr/>
        </p:nvSpPr>
        <p:spPr>
          <a:xfrm>
            <a:off x="6134717" y="2934755"/>
            <a:ext cx="5415456" cy="1808187"/>
          </a:xfrm>
          <a:prstGeom prst="rect">
            <a:avLst/>
          </a:prstGeom>
          <a:solidFill>
            <a:srgbClr val="EBF5FF"/>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ko-KR" sz="2000">
                <a:solidFill>
                  <a:schemeClr val="dk1"/>
                </a:solidFill>
                <a:latin typeface="Arial"/>
                <a:ea typeface="Arial"/>
                <a:cs typeface="Arial"/>
                <a:sym typeface="Arial"/>
              </a:rPr>
              <a:t>활용하려는 데이터 값을</a:t>
            </a:r>
            <a:br>
              <a:rPr lang="ko-KR" sz="2000">
                <a:solidFill>
                  <a:schemeClr val="dk1"/>
                </a:solidFill>
                <a:latin typeface="Arial"/>
                <a:ea typeface="Arial"/>
                <a:cs typeface="Arial"/>
                <a:sym typeface="Arial"/>
              </a:rPr>
            </a:br>
            <a:r>
              <a:rPr lang="ko-KR" sz="2000">
                <a:solidFill>
                  <a:srgbClr val="007FFF"/>
                </a:solidFill>
                <a:latin typeface="Arial"/>
                <a:ea typeface="Arial"/>
                <a:cs typeface="Arial"/>
                <a:sym typeface="Arial"/>
              </a:rPr>
              <a:t>JSON 데이터</a:t>
            </a:r>
            <a:r>
              <a:rPr lang="ko-KR" sz="2000">
                <a:solidFill>
                  <a:schemeClr val="dk1"/>
                </a:solidFill>
                <a:latin typeface="Arial"/>
                <a:ea typeface="Arial"/>
                <a:cs typeface="Arial"/>
                <a:sym typeface="Arial"/>
              </a:rPr>
              <a:t>로 변환하여 차트에 이용</a:t>
            </a:r>
            <a:endParaRPr sz="2000">
              <a:solidFill>
                <a:srgbClr val="007FFF"/>
              </a:solidFill>
              <a:latin typeface="Arial"/>
              <a:ea typeface="Arial"/>
              <a:cs typeface="Arial"/>
              <a:sym typeface="Arial"/>
            </a:endParaRPr>
          </a:p>
          <a:p>
            <a:pPr indent="0" lvl="0" marL="0" marR="0" rtl="0" algn="ctr">
              <a:lnSpc>
                <a:spcPct val="150000"/>
              </a:lnSpc>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9" name="Shape 669"/>
        <p:cNvGrpSpPr/>
        <p:nvPr/>
      </p:nvGrpSpPr>
      <p:grpSpPr>
        <a:xfrm>
          <a:off x="0" y="0"/>
          <a:ext cx="0" cy="0"/>
          <a:chOff x="0" y="0"/>
          <a:chExt cx="0" cy="0"/>
        </a:xfrm>
      </p:grpSpPr>
      <p:grpSp>
        <p:nvGrpSpPr>
          <p:cNvPr id="670" name="Google Shape;670;p39"/>
          <p:cNvGrpSpPr/>
          <p:nvPr/>
        </p:nvGrpSpPr>
        <p:grpSpPr>
          <a:xfrm>
            <a:off x="4547217" y="2061472"/>
            <a:ext cx="3354740" cy="1948034"/>
            <a:chOff x="3071181" y="2880622"/>
            <a:chExt cx="3354740" cy="1948034"/>
          </a:xfrm>
        </p:grpSpPr>
        <p:sp>
          <p:nvSpPr>
            <p:cNvPr id="671" name="Google Shape;671;p39"/>
            <p:cNvSpPr txBox="1"/>
            <p:nvPr/>
          </p:nvSpPr>
          <p:spPr>
            <a:xfrm>
              <a:off x="3071181" y="3258996"/>
              <a:ext cx="309183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9600">
                  <a:solidFill>
                    <a:srgbClr val="007FFF"/>
                  </a:solidFill>
                  <a:latin typeface="Arial"/>
                  <a:ea typeface="Arial"/>
                  <a:cs typeface="Arial"/>
                  <a:sym typeface="Arial"/>
                </a:rPr>
                <a:t>시 연</a:t>
              </a:r>
              <a:endParaRPr/>
            </a:p>
          </p:txBody>
        </p:sp>
        <p:pic>
          <p:nvPicPr>
            <p:cNvPr id="672" name="Google Shape;672;p39"/>
            <p:cNvPicPr preferRelativeResize="0"/>
            <p:nvPr/>
          </p:nvPicPr>
          <p:blipFill rotWithShape="1">
            <a:blip r:embed="rId3">
              <a:alphaModFix/>
            </a:blip>
            <a:srcRect b="0" l="0" r="0" t="0"/>
            <a:stretch/>
          </p:blipFill>
          <p:spPr>
            <a:xfrm>
              <a:off x="5419725" y="2880622"/>
              <a:ext cx="1006196" cy="1509884"/>
            </a:xfrm>
            <a:prstGeom prst="rect">
              <a:avLst/>
            </a:prstGeom>
            <a:noFill/>
            <a:ln>
              <a:noFill/>
            </a:ln>
          </p:spPr>
        </p:pic>
      </p:grpSp>
      <p:grpSp>
        <p:nvGrpSpPr>
          <p:cNvPr id="673" name="Google Shape;673;p39"/>
          <p:cNvGrpSpPr/>
          <p:nvPr/>
        </p:nvGrpSpPr>
        <p:grpSpPr>
          <a:xfrm>
            <a:off x="10672861" y="6360161"/>
            <a:ext cx="1429314" cy="386252"/>
            <a:chOff x="10672861" y="6360161"/>
            <a:chExt cx="1429314" cy="386252"/>
          </a:xfrm>
        </p:grpSpPr>
        <p:sp>
          <p:nvSpPr>
            <p:cNvPr id="674" name="Google Shape;674;p39"/>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675" name="Google Shape;675;p39"/>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4"/>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126" name="Google Shape;126;p4"/>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127" name="Google Shape;127;p4"/>
          <p:cNvSpPr txBox="1"/>
          <p:nvPr/>
        </p:nvSpPr>
        <p:spPr>
          <a:xfrm>
            <a:off x="562126" y="1057669"/>
            <a:ext cx="7236153" cy="1499193"/>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ko-KR" sz="2000">
                <a:solidFill>
                  <a:srgbClr val="007FFF"/>
                </a:solidFill>
                <a:latin typeface="Corben"/>
                <a:ea typeface="Corben"/>
                <a:cs typeface="Corben"/>
                <a:sym typeface="Corben"/>
              </a:rPr>
              <a:t>&lt;개발 배경&gt;</a:t>
            </a:r>
            <a:endParaRPr sz="2000">
              <a:solidFill>
                <a:schemeClr val="dk1"/>
              </a:solidFill>
              <a:latin typeface="Corben"/>
              <a:ea typeface="Corben"/>
              <a:cs typeface="Corben"/>
              <a:sym typeface="Corben"/>
            </a:endParaRPr>
          </a:p>
          <a:p>
            <a:pPr indent="-342900" lvl="0" marL="342900" marR="0" rtl="0" algn="l">
              <a:lnSpc>
                <a:spcPct val="125000"/>
              </a:lnSpc>
              <a:spcBef>
                <a:spcPts val="0"/>
              </a:spcBef>
              <a:spcAft>
                <a:spcPts val="0"/>
              </a:spcAft>
              <a:buClr>
                <a:schemeClr val="dk1"/>
              </a:buClr>
              <a:buSzPts val="1400"/>
              <a:buFont typeface="Corben"/>
              <a:buChar char="-"/>
            </a:pPr>
            <a:r>
              <a:rPr lang="ko-KR" sz="1400">
                <a:solidFill>
                  <a:schemeClr val="dk1"/>
                </a:solidFill>
                <a:latin typeface="Corben"/>
                <a:ea typeface="Corben"/>
                <a:cs typeface="Corben"/>
                <a:sym typeface="Corben"/>
              </a:rPr>
              <a:t>프로그래밍 과정에서 발생하는 오류의 원인과 해결 방법을 정리하고 기록하는 것의 중요성</a:t>
            </a:r>
            <a:endParaRPr sz="1400">
              <a:solidFill>
                <a:schemeClr val="dk1"/>
              </a:solidFill>
              <a:latin typeface="Corben"/>
              <a:ea typeface="Corben"/>
              <a:cs typeface="Corben"/>
              <a:sym typeface="Corben"/>
            </a:endParaRPr>
          </a:p>
          <a:p>
            <a:pPr indent="-342900" lvl="0" marL="342900" marR="0" rtl="0" algn="l">
              <a:lnSpc>
                <a:spcPct val="125000"/>
              </a:lnSpc>
              <a:spcBef>
                <a:spcPts val="0"/>
              </a:spcBef>
              <a:spcAft>
                <a:spcPts val="0"/>
              </a:spcAft>
              <a:buClr>
                <a:schemeClr val="dk1"/>
              </a:buClr>
              <a:buSzPts val="1400"/>
              <a:buFont typeface="Corben"/>
              <a:buChar char="-"/>
            </a:pPr>
            <a:r>
              <a:rPr lang="ko-KR" sz="1400">
                <a:solidFill>
                  <a:schemeClr val="dk1"/>
                </a:solidFill>
                <a:latin typeface="Corben"/>
                <a:ea typeface="Corben"/>
                <a:cs typeface="Corben"/>
                <a:sym typeface="Corben"/>
              </a:rPr>
              <a:t>다른 개발자들의 코드 비교</a:t>
            </a:r>
            <a:endParaRPr sz="1400">
              <a:solidFill>
                <a:schemeClr val="dk1"/>
              </a:solidFill>
              <a:latin typeface="Corben"/>
              <a:ea typeface="Corben"/>
              <a:cs typeface="Corben"/>
              <a:sym typeface="Corben"/>
            </a:endParaRPr>
          </a:p>
          <a:p>
            <a:pPr indent="-342900" lvl="0" marL="342900" marR="0" rtl="0" algn="l">
              <a:lnSpc>
                <a:spcPct val="125000"/>
              </a:lnSpc>
              <a:spcBef>
                <a:spcPts val="0"/>
              </a:spcBef>
              <a:spcAft>
                <a:spcPts val="0"/>
              </a:spcAft>
              <a:buClr>
                <a:schemeClr val="dk1"/>
              </a:buClr>
              <a:buSzPts val="1400"/>
              <a:buFont typeface="Corben"/>
              <a:buChar char="-"/>
            </a:pPr>
            <a:r>
              <a:rPr lang="ko-KR" sz="1400">
                <a:solidFill>
                  <a:schemeClr val="dk1"/>
                </a:solidFill>
                <a:latin typeface="Corben"/>
                <a:ea typeface="Corben"/>
                <a:cs typeface="Corben"/>
                <a:sym typeface="Corben"/>
              </a:rPr>
              <a:t>개발자들이 해결법을 기록하고 공유하면서 소통하고 성장하는 사이트</a:t>
            </a:r>
            <a:endParaRPr/>
          </a:p>
        </p:txBody>
      </p:sp>
      <p:grpSp>
        <p:nvGrpSpPr>
          <p:cNvPr id="128" name="Google Shape;128;p4"/>
          <p:cNvGrpSpPr/>
          <p:nvPr/>
        </p:nvGrpSpPr>
        <p:grpSpPr>
          <a:xfrm>
            <a:off x="10672861" y="6360161"/>
            <a:ext cx="1429314" cy="386252"/>
            <a:chOff x="10672861" y="6360161"/>
            <a:chExt cx="1429314" cy="386252"/>
          </a:xfrm>
        </p:grpSpPr>
        <p:sp>
          <p:nvSpPr>
            <p:cNvPr id="129" name="Google Shape;129;p4"/>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130" name="Google Shape;130;p4"/>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pic>
        <p:nvPicPr>
          <p:cNvPr descr="Java] Exception 처리하기" id="131" name="Google Shape;131;p4"/>
          <p:cNvPicPr preferRelativeResize="0"/>
          <p:nvPr/>
        </p:nvPicPr>
        <p:blipFill rotWithShape="1">
          <a:blip r:embed="rId5">
            <a:alphaModFix/>
          </a:blip>
          <a:srcRect b="0" l="0" r="0" t="0"/>
          <a:stretch/>
        </p:blipFill>
        <p:spPr>
          <a:xfrm>
            <a:off x="6941389" y="5239128"/>
            <a:ext cx="4170388" cy="1136540"/>
          </a:xfrm>
          <a:prstGeom prst="rect">
            <a:avLst/>
          </a:prstGeom>
          <a:noFill/>
          <a:ln>
            <a:noFill/>
          </a:ln>
        </p:spPr>
      </p:pic>
      <p:pic>
        <p:nvPicPr>
          <p:cNvPr id="132" name="Google Shape;132;p4"/>
          <p:cNvPicPr preferRelativeResize="0"/>
          <p:nvPr/>
        </p:nvPicPr>
        <p:blipFill rotWithShape="1">
          <a:blip r:embed="rId6">
            <a:alphaModFix/>
          </a:blip>
          <a:srcRect b="0" l="0" r="0" t="0"/>
          <a:stretch/>
        </p:blipFill>
        <p:spPr>
          <a:xfrm>
            <a:off x="6905658" y="3810013"/>
            <a:ext cx="4241849" cy="1206495"/>
          </a:xfrm>
          <a:prstGeom prst="rect">
            <a:avLst/>
          </a:prstGeom>
          <a:noFill/>
          <a:ln>
            <a:noFill/>
          </a:ln>
        </p:spPr>
      </p:pic>
      <p:pic>
        <p:nvPicPr>
          <p:cNvPr id="133" name="Google Shape;133;p4"/>
          <p:cNvPicPr preferRelativeResize="0"/>
          <p:nvPr/>
        </p:nvPicPr>
        <p:blipFill rotWithShape="1">
          <a:blip r:embed="rId7">
            <a:alphaModFix/>
          </a:blip>
          <a:srcRect b="50369" l="0" r="12985" t="0"/>
          <a:stretch/>
        </p:blipFill>
        <p:spPr>
          <a:xfrm>
            <a:off x="6814866" y="2388232"/>
            <a:ext cx="4296911" cy="1180561"/>
          </a:xfrm>
          <a:prstGeom prst="rect">
            <a:avLst/>
          </a:prstGeom>
          <a:noFill/>
          <a:ln>
            <a:noFill/>
          </a:ln>
        </p:spPr>
      </p:pic>
      <p:pic>
        <p:nvPicPr>
          <p:cNvPr id="134" name="Google Shape;134;p4"/>
          <p:cNvPicPr preferRelativeResize="0"/>
          <p:nvPr/>
        </p:nvPicPr>
        <p:blipFill rotWithShape="1">
          <a:blip r:embed="rId8">
            <a:alphaModFix/>
          </a:blip>
          <a:srcRect b="0" l="0" r="0" t="0"/>
          <a:stretch/>
        </p:blipFill>
        <p:spPr>
          <a:xfrm>
            <a:off x="809097" y="2866857"/>
            <a:ext cx="4951731" cy="367527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40"/>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1" name="Google Shape;681;p40"/>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트러블슈팅</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682" name="Google Shape;682;p40"/>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683" name="Google Shape;683;p40"/>
          <p:cNvGrpSpPr/>
          <p:nvPr/>
        </p:nvGrpSpPr>
        <p:grpSpPr>
          <a:xfrm>
            <a:off x="495228" y="1005409"/>
            <a:ext cx="10944297" cy="732470"/>
            <a:chOff x="495228" y="1434034"/>
            <a:chExt cx="10658547" cy="732470"/>
          </a:xfrm>
        </p:grpSpPr>
        <p:pic>
          <p:nvPicPr>
            <p:cNvPr id="684" name="Google Shape;684;p40"/>
            <p:cNvPicPr preferRelativeResize="0"/>
            <p:nvPr/>
          </p:nvPicPr>
          <p:blipFill rotWithShape="1">
            <a:blip r:embed="rId4">
              <a:alphaModFix/>
            </a:blip>
            <a:srcRect b="0" l="0" r="0" t="0"/>
            <a:stretch/>
          </p:blipFill>
          <p:spPr>
            <a:xfrm>
              <a:off x="495228" y="1434034"/>
              <a:ext cx="455471" cy="455471"/>
            </a:xfrm>
            <a:prstGeom prst="rect">
              <a:avLst/>
            </a:prstGeom>
            <a:noFill/>
            <a:ln>
              <a:noFill/>
            </a:ln>
          </p:spPr>
        </p:pic>
        <p:sp>
          <p:nvSpPr>
            <p:cNvPr id="685" name="Google Shape;685;p40"/>
            <p:cNvSpPr txBox="1"/>
            <p:nvPr/>
          </p:nvSpPr>
          <p:spPr>
            <a:xfrm>
              <a:off x="1056187" y="1520173"/>
              <a:ext cx="100975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222A35"/>
                  </a:solidFill>
                  <a:latin typeface="Cookie"/>
                  <a:ea typeface="Cookie"/>
                  <a:cs typeface="Cookie"/>
                  <a:sym typeface="Cookie"/>
                </a:rPr>
                <a:t>Select 박스를 통해 페이징 했을 때 BoardName, CP 받아오지 못하는 상황에서 BoardName 값을 파라미터로 강제로 보내주기 위해서 </a:t>
              </a:r>
              <a:r>
                <a:rPr b="1" lang="ko-KR" sz="1800">
                  <a:solidFill>
                    <a:srgbClr val="007FFF"/>
                  </a:solidFill>
                  <a:latin typeface="Cookie"/>
                  <a:ea typeface="Cookie"/>
                  <a:cs typeface="Cookie"/>
                  <a:sym typeface="Cookie"/>
                </a:rPr>
                <a:t>&lt;Input&gt;태그 에 hidden 타입 적용하여 </a:t>
              </a:r>
              <a:r>
                <a:rPr b="1" lang="ko-KR" sz="1800">
                  <a:solidFill>
                    <a:srgbClr val="222A35"/>
                  </a:solidFill>
                  <a:latin typeface="Cookie"/>
                  <a:ea typeface="Cookie"/>
                  <a:cs typeface="Cookie"/>
                  <a:sym typeface="Cookie"/>
                </a:rPr>
                <a:t>Form을 통해 보내주도록 하였음</a:t>
              </a:r>
              <a:endParaRPr sz="1800">
                <a:solidFill>
                  <a:srgbClr val="222A35"/>
                </a:solidFill>
                <a:latin typeface="Malgun Gothic"/>
                <a:ea typeface="Malgun Gothic"/>
                <a:cs typeface="Malgun Gothic"/>
                <a:sym typeface="Malgun Gothic"/>
              </a:endParaRPr>
            </a:p>
          </p:txBody>
        </p:sp>
      </p:grpSp>
      <p:grpSp>
        <p:nvGrpSpPr>
          <p:cNvPr id="686" name="Google Shape;686;p40"/>
          <p:cNvGrpSpPr/>
          <p:nvPr/>
        </p:nvGrpSpPr>
        <p:grpSpPr>
          <a:xfrm>
            <a:off x="10672861" y="6360161"/>
            <a:ext cx="1429314" cy="386252"/>
            <a:chOff x="10672861" y="6360161"/>
            <a:chExt cx="1429314" cy="386252"/>
          </a:xfrm>
        </p:grpSpPr>
        <p:sp>
          <p:nvSpPr>
            <p:cNvPr id="687" name="Google Shape;687;p40"/>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688" name="Google Shape;688;p40"/>
            <p:cNvPicPr preferRelativeResize="0"/>
            <p:nvPr/>
          </p:nvPicPr>
          <p:blipFill rotWithShape="1">
            <a:blip r:embed="rId5">
              <a:alphaModFix/>
            </a:blip>
            <a:srcRect b="0" l="0" r="0" t="0"/>
            <a:stretch/>
          </p:blipFill>
          <p:spPr>
            <a:xfrm>
              <a:off x="10672861" y="6360161"/>
              <a:ext cx="1130834" cy="386252"/>
            </a:xfrm>
            <a:prstGeom prst="rect">
              <a:avLst/>
            </a:prstGeom>
            <a:noFill/>
            <a:ln>
              <a:noFill/>
            </a:ln>
          </p:spPr>
        </p:pic>
      </p:grpSp>
      <p:pic>
        <p:nvPicPr>
          <p:cNvPr id="689" name="Google Shape;689;p40"/>
          <p:cNvPicPr preferRelativeResize="0"/>
          <p:nvPr/>
        </p:nvPicPr>
        <p:blipFill rotWithShape="1">
          <a:blip r:embed="rId6">
            <a:alphaModFix/>
          </a:blip>
          <a:srcRect b="0" l="0" r="0" t="0"/>
          <a:stretch/>
        </p:blipFill>
        <p:spPr>
          <a:xfrm>
            <a:off x="859195" y="2648804"/>
            <a:ext cx="10473610" cy="1400216"/>
          </a:xfrm>
          <a:prstGeom prst="rect">
            <a:avLst/>
          </a:prstGeom>
          <a:noFill/>
          <a:ln>
            <a:noFill/>
          </a:ln>
        </p:spPr>
      </p:pic>
      <p:sp>
        <p:nvSpPr>
          <p:cNvPr id="690" name="Google Shape;690;p40"/>
          <p:cNvSpPr txBox="1"/>
          <p:nvPr/>
        </p:nvSpPr>
        <p:spPr>
          <a:xfrm>
            <a:off x="2711657" y="4391847"/>
            <a:ext cx="6768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222A35"/>
                </a:solidFill>
                <a:latin typeface="Cookie"/>
                <a:ea typeface="Cookie"/>
                <a:cs typeface="Cookie"/>
                <a:sym typeface="Cookie"/>
              </a:rPr>
              <a:t>연결된 Service에서 getParameter를 통해 값을 받아올 수 있었다</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 name="Shape 694"/>
        <p:cNvGrpSpPr/>
        <p:nvPr/>
      </p:nvGrpSpPr>
      <p:grpSpPr>
        <a:xfrm>
          <a:off x="0" y="0"/>
          <a:ext cx="0" cy="0"/>
          <a:chOff x="0" y="0"/>
          <a:chExt cx="0" cy="0"/>
        </a:xfrm>
      </p:grpSpPr>
      <p:sp>
        <p:nvSpPr>
          <p:cNvPr id="695" name="Google Shape;695;p41"/>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6" name="Google Shape;696;p41"/>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트러블슈팅</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697" name="Google Shape;697;p41"/>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698" name="Google Shape;698;p41"/>
          <p:cNvGrpSpPr/>
          <p:nvPr/>
        </p:nvGrpSpPr>
        <p:grpSpPr>
          <a:xfrm>
            <a:off x="495228" y="1005409"/>
            <a:ext cx="10944297" cy="732470"/>
            <a:chOff x="495228" y="1434034"/>
            <a:chExt cx="10658547" cy="732470"/>
          </a:xfrm>
        </p:grpSpPr>
        <p:pic>
          <p:nvPicPr>
            <p:cNvPr id="699" name="Google Shape;699;p41"/>
            <p:cNvPicPr preferRelativeResize="0"/>
            <p:nvPr/>
          </p:nvPicPr>
          <p:blipFill rotWithShape="1">
            <a:blip r:embed="rId4">
              <a:alphaModFix/>
            </a:blip>
            <a:srcRect b="0" l="0" r="0" t="0"/>
            <a:stretch/>
          </p:blipFill>
          <p:spPr>
            <a:xfrm>
              <a:off x="495228" y="1434034"/>
              <a:ext cx="455471" cy="455471"/>
            </a:xfrm>
            <a:prstGeom prst="rect">
              <a:avLst/>
            </a:prstGeom>
            <a:noFill/>
            <a:ln>
              <a:noFill/>
            </a:ln>
          </p:spPr>
        </p:pic>
        <p:sp>
          <p:nvSpPr>
            <p:cNvPr id="700" name="Google Shape;700;p41"/>
            <p:cNvSpPr txBox="1"/>
            <p:nvPr/>
          </p:nvSpPr>
          <p:spPr>
            <a:xfrm>
              <a:off x="1056187" y="1520173"/>
              <a:ext cx="100975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222A35"/>
                  </a:solidFill>
                  <a:latin typeface="Cookie"/>
                  <a:ea typeface="Cookie"/>
                  <a:cs typeface="Cookie"/>
                  <a:sym typeface="Cookie"/>
                </a:rPr>
                <a:t>DAO에서 코드의 통일성을 위해 </a:t>
              </a:r>
              <a:r>
                <a:rPr b="1" lang="ko-KR" sz="1800">
                  <a:solidFill>
                    <a:srgbClr val="007FFF"/>
                  </a:solidFill>
                  <a:latin typeface="Cookie"/>
                  <a:ea typeface="Cookie"/>
                  <a:cs typeface="Cookie"/>
                  <a:sym typeface="Cookie"/>
                </a:rPr>
                <a:t>Connection</a:t>
              </a:r>
              <a:r>
                <a:rPr b="1" lang="ko-KR" sz="1800">
                  <a:solidFill>
                    <a:srgbClr val="222A35"/>
                  </a:solidFill>
                  <a:latin typeface="Cookie"/>
                  <a:ea typeface="Cookie"/>
                  <a:cs typeface="Cookie"/>
                  <a:sym typeface="Cookie"/>
                </a:rPr>
                <a:t>, </a:t>
              </a:r>
              <a:r>
                <a:rPr b="1" lang="ko-KR" sz="1800">
                  <a:solidFill>
                    <a:srgbClr val="007FFF"/>
                  </a:solidFill>
                  <a:latin typeface="Cookie"/>
                  <a:ea typeface="Cookie"/>
                  <a:cs typeface="Cookie"/>
                  <a:sym typeface="Cookie"/>
                </a:rPr>
                <a:t>Prepare Statement </a:t>
              </a:r>
              <a:r>
                <a:rPr b="1" lang="ko-KR" sz="1800">
                  <a:solidFill>
                    <a:srgbClr val="222A35"/>
                  </a:solidFill>
                  <a:latin typeface="Cookie"/>
                  <a:ea typeface="Cookie"/>
                  <a:cs typeface="Cookie"/>
                  <a:sym typeface="Cookie"/>
                </a:rPr>
                <a:t>를 전역변수로 선언하여 사용하던 중 문제가 발생</a:t>
              </a:r>
              <a:endParaRPr sz="1800">
                <a:solidFill>
                  <a:srgbClr val="222A35"/>
                </a:solidFill>
                <a:latin typeface="Malgun Gothic"/>
                <a:ea typeface="Malgun Gothic"/>
                <a:cs typeface="Malgun Gothic"/>
                <a:sym typeface="Malgun Gothic"/>
              </a:endParaRPr>
            </a:p>
          </p:txBody>
        </p:sp>
      </p:grpSp>
      <p:grpSp>
        <p:nvGrpSpPr>
          <p:cNvPr id="701" name="Google Shape;701;p41"/>
          <p:cNvGrpSpPr/>
          <p:nvPr/>
        </p:nvGrpSpPr>
        <p:grpSpPr>
          <a:xfrm>
            <a:off x="10672861" y="6360161"/>
            <a:ext cx="1429314" cy="386252"/>
            <a:chOff x="10672861" y="6360161"/>
            <a:chExt cx="1429314" cy="386252"/>
          </a:xfrm>
        </p:grpSpPr>
        <p:sp>
          <p:nvSpPr>
            <p:cNvPr id="702" name="Google Shape;702;p41"/>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703" name="Google Shape;703;p41"/>
            <p:cNvPicPr preferRelativeResize="0"/>
            <p:nvPr/>
          </p:nvPicPr>
          <p:blipFill rotWithShape="1">
            <a:blip r:embed="rId5">
              <a:alphaModFix/>
            </a:blip>
            <a:srcRect b="0" l="0" r="0" t="0"/>
            <a:stretch/>
          </p:blipFill>
          <p:spPr>
            <a:xfrm>
              <a:off x="10672861" y="6360161"/>
              <a:ext cx="1130834" cy="386252"/>
            </a:xfrm>
            <a:prstGeom prst="rect">
              <a:avLst/>
            </a:prstGeom>
            <a:noFill/>
            <a:ln>
              <a:noFill/>
            </a:ln>
          </p:spPr>
        </p:pic>
      </p:grpSp>
      <p:pic>
        <p:nvPicPr>
          <p:cNvPr id="704" name="Google Shape;704;p41"/>
          <p:cNvPicPr preferRelativeResize="0"/>
          <p:nvPr/>
        </p:nvPicPr>
        <p:blipFill rotWithShape="1">
          <a:blip r:embed="rId6">
            <a:alphaModFix/>
          </a:blip>
          <a:srcRect b="0" l="0" r="0" t="0"/>
          <a:stretch/>
        </p:blipFill>
        <p:spPr>
          <a:xfrm>
            <a:off x="495228" y="1986466"/>
            <a:ext cx="5235434" cy="3249147"/>
          </a:xfrm>
          <a:prstGeom prst="rect">
            <a:avLst/>
          </a:prstGeom>
          <a:noFill/>
          <a:ln cap="flat" cmpd="sng" w="9525">
            <a:solidFill>
              <a:schemeClr val="dk1"/>
            </a:solidFill>
            <a:prstDash val="solid"/>
            <a:round/>
            <a:headEnd len="sm" w="sm" type="none"/>
            <a:tailEnd len="sm" w="sm" type="none"/>
          </a:ln>
        </p:spPr>
      </p:pic>
      <p:pic>
        <p:nvPicPr>
          <p:cNvPr id="705" name="Google Shape;705;p41"/>
          <p:cNvPicPr preferRelativeResize="0"/>
          <p:nvPr/>
        </p:nvPicPr>
        <p:blipFill rotWithShape="1">
          <a:blip r:embed="rId7">
            <a:alphaModFix/>
          </a:blip>
          <a:srcRect b="26838" l="12479" r="31215" t="-432"/>
          <a:stretch/>
        </p:blipFill>
        <p:spPr>
          <a:xfrm>
            <a:off x="7191447" y="2531450"/>
            <a:ext cx="4505325" cy="2159178"/>
          </a:xfrm>
          <a:prstGeom prst="rect">
            <a:avLst/>
          </a:prstGeom>
          <a:noFill/>
          <a:ln>
            <a:noFill/>
          </a:ln>
        </p:spPr>
      </p:pic>
      <p:sp>
        <p:nvSpPr>
          <p:cNvPr id="706" name="Google Shape;706;p41"/>
          <p:cNvSpPr/>
          <p:nvPr/>
        </p:nvSpPr>
        <p:spPr>
          <a:xfrm>
            <a:off x="6038199" y="3312175"/>
            <a:ext cx="845710" cy="597727"/>
          </a:xfrm>
          <a:prstGeom prst="rightArrow">
            <a:avLst>
              <a:gd fmla="val 50000" name="adj1"/>
              <a:gd fmla="val 50000" name="adj2"/>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Malgun Gothic"/>
              <a:ea typeface="Malgun Gothic"/>
              <a:cs typeface="Malgun Gothic"/>
              <a:sym typeface="Malgun Gothic"/>
            </a:endParaRPr>
          </a:p>
        </p:txBody>
      </p:sp>
      <p:sp>
        <p:nvSpPr>
          <p:cNvPr id="707" name="Google Shape;707;p41"/>
          <p:cNvSpPr txBox="1"/>
          <p:nvPr/>
        </p:nvSpPr>
        <p:spPr>
          <a:xfrm>
            <a:off x="7679638" y="4953822"/>
            <a:ext cx="3528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222A35"/>
                </a:solidFill>
                <a:latin typeface="Cookie"/>
                <a:ea typeface="Cookie"/>
                <a:cs typeface="Cookie"/>
                <a:sym typeface="Cookie"/>
              </a:rPr>
              <a:t>각 DAO에서 </a:t>
            </a:r>
            <a:r>
              <a:rPr b="1" lang="ko-KR" sz="1800">
                <a:solidFill>
                  <a:srgbClr val="007FFF"/>
                </a:solidFill>
                <a:latin typeface="Cookie"/>
                <a:ea typeface="Cookie"/>
                <a:cs typeface="Cookie"/>
                <a:sym typeface="Cookie"/>
              </a:rPr>
              <a:t>null</a:t>
            </a:r>
            <a:r>
              <a:rPr b="1" lang="ko-KR" sz="1800">
                <a:solidFill>
                  <a:srgbClr val="222A35"/>
                </a:solidFill>
                <a:latin typeface="Cookie"/>
                <a:ea typeface="Cookie"/>
                <a:cs typeface="Cookie"/>
                <a:sym typeface="Cookie"/>
              </a:rPr>
              <a:t>값 선언으로 해결</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1" name="Shape 711"/>
        <p:cNvGrpSpPr/>
        <p:nvPr/>
      </p:nvGrpSpPr>
      <p:grpSpPr>
        <a:xfrm>
          <a:off x="0" y="0"/>
          <a:ext cx="0" cy="0"/>
          <a:chOff x="0" y="0"/>
          <a:chExt cx="0" cy="0"/>
        </a:xfrm>
      </p:grpSpPr>
      <p:sp>
        <p:nvSpPr>
          <p:cNvPr id="712" name="Google Shape;712;p42"/>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3" name="Google Shape;713;p42"/>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트러블슈팅</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714" name="Google Shape;714;p42"/>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715" name="Google Shape;715;p42"/>
          <p:cNvGrpSpPr/>
          <p:nvPr/>
        </p:nvGrpSpPr>
        <p:grpSpPr>
          <a:xfrm>
            <a:off x="495228" y="1005409"/>
            <a:ext cx="10944297" cy="455471"/>
            <a:chOff x="495228" y="1434034"/>
            <a:chExt cx="10658547" cy="455471"/>
          </a:xfrm>
        </p:grpSpPr>
        <p:pic>
          <p:nvPicPr>
            <p:cNvPr id="716" name="Google Shape;716;p42"/>
            <p:cNvPicPr preferRelativeResize="0"/>
            <p:nvPr/>
          </p:nvPicPr>
          <p:blipFill rotWithShape="1">
            <a:blip r:embed="rId4">
              <a:alphaModFix/>
            </a:blip>
            <a:srcRect b="0" l="0" r="0" t="0"/>
            <a:stretch/>
          </p:blipFill>
          <p:spPr>
            <a:xfrm>
              <a:off x="495228" y="1434034"/>
              <a:ext cx="455471" cy="455471"/>
            </a:xfrm>
            <a:prstGeom prst="rect">
              <a:avLst/>
            </a:prstGeom>
            <a:noFill/>
            <a:ln>
              <a:noFill/>
            </a:ln>
          </p:spPr>
        </p:pic>
        <p:sp>
          <p:nvSpPr>
            <p:cNvPr id="717" name="Google Shape;717;p42"/>
            <p:cNvSpPr txBox="1"/>
            <p:nvPr/>
          </p:nvSpPr>
          <p:spPr>
            <a:xfrm>
              <a:off x="1056187" y="1520173"/>
              <a:ext cx="10097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007FFF"/>
                  </a:solidFill>
                  <a:latin typeface="Cookie"/>
                  <a:ea typeface="Cookie"/>
                  <a:cs typeface="Cookie"/>
                  <a:sym typeface="Cookie"/>
                </a:rPr>
                <a:t>파일이 없는 경우에도 </a:t>
              </a:r>
              <a:r>
                <a:rPr b="1" lang="ko-KR" sz="1800">
                  <a:solidFill>
                    <a:srgbClr val="222A35"/>
                  </a:solidFill>
                  <a:latin typeface="Cookie"/>
                  <a:ea typeface="Cookie"/>
                  <a:cs typeface="Cookie"/>
                  <a:sym typeface="Cookie"/>
                </a:rPr>
                <a:t>파일 Size를 확인하다 보니 파일 업로드 시 에러 로그가 발생</a:t>
              </a:r>
              <a:endParaRPr sz="1800">
                <a:solidFill>
                  <a:srgbClr val="222A35"/>
                </a:solidFill>
                <a:latin typeface="Malgun Gothic"/>
                <a:ea typeface="Malgun Gothic"/>
                <a:cs typeface="Malgun Gothic"/>
                <a:sym typeface="Malgun Gothic"/>
              </a:endParaRPr>
            </a:p>
          </p:txBody>
        </p:sp>
      </p:grpSp>
      <p:grpSp>
        <p:nvGrpSpPr>
          <p:cNvPr id="718" name="Google Shape;718;p42"/>
          <p:cNvGrpSpPr/>
          <p:nvPr/>
        </p:nvGrpSpPr>
        <p:grpSpPr>
          <a:xfrm>
            <a:off x="10672861" y="6360161"/>
            <a:ext cx="1429314" cy="386252"/>
            <a:chOff x="10672861" y="6360161"/>
            <a:chExt cx="1429314" cy="386252"/>
          </a:xfrm>
        </p:grpSpPr>
        <p:sp>
          <p:nvSpPr>
            <p:cNvPr id="719" name="Google Shape;719;p42"/>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720" name="Google Shape;720;p42"/>
            <p:cNvPicPr preferRelativeResize="0"/>
            <p:nvPr/>
          </p:nvPicPr>
          <p:blipFill rotWithShape="1">
            <a:blip r:embed="rId5">
              <a:alphaModFix/>
            </a:blip>
            <a:srcRect b="0" l="0" r="0" t="0"/>
            <a:stretch/>
          </p:blipFill>
          <p:spPr>
            <a:xfrm>
              <a:off x="10672861" y="6360161"/>
              <a:ext cx="1130834" cy="386252"/>
            </a:xfrm>
            <a:prstGeom prst="rect">
              <a:avLst/>
            </a:prstGeom>
            <a:noFill/>
            <a:ln>
              <a:noFill/>
            </a:ln>
          </p:spPr>
        </p:pic>
      </p:grpSp>
      <p:sp>
        <p:nvSpPr>
          <p:cNvPr id="721" name="Google Shape;721;p42"/>
          <p:cNvSpPr txBox="1"/>
          <p:nvPr/>
        </p:nvSpPr>
        <p:spPr>
          <a:xfrm>
            <a:off x="774109" y="2287369"/>
            <a:ext cx="10643781"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222A35"/>
                </a:solidFill>
                <a:latin typeface="Cookie"/>
                <a:ea typeface="Cookie"/>
                <a:cs typeface="Cookie"/>
                <a:sym typeface="Cookie"/>
              </a:rPr>
              <a:t>&lt;에러 로그&gt;</a:t>
            </a:r>
            <a:br>
              <a:rPr b="1" lang="ko-KR" sz="1800">
                <a:solidFill>
                  <a:srgbClr val="222A35"/>
                </a:solidFill>
                <a:latin typeface="Cookie"/>
                <a:ea typeface="Cookie"/>
                <a:cs typeface="Cookie"/>
                <a:sym typeface="Cookie"/>
              </a:rPr>
            </a:br>
            <a:r>
              <a:rPr b="1" lang="ko-KR" sz="1800">
                <a:solidFill>
                  <a:srgbClr val="FF0000"/>
                </a:solidFill>
                <a:latin typeface="Cookie"/>
                <a:ea typeface="Cookie"/>
                <a:cs typeface="Cookie"/>
                <a:sym typeface="Cookie"/>
              </a:rPr>
              <a:t>Java.lang.NullPointException: Cannot invoke “java.io.File.length()” because “fileObj” is null</a:t>
            </a:r>
            <a:endParaRPr sz="1800">
              <a:solidFill>
                <a:srgbClr val="FF0000"/>
              </a:solidFill>
              <a:latin typeface="Malgun Gothic"/>
              <a:ea typeface="Malgun Gothic"/>
              <a:cs typeface="Malgun Gothic"/>
              <a:sym typeface="Malgun Gothic"/>
            </a:endParaRPr>
          </a:p>
        </p:txBody>
      </p:sp>
      <p:sp>
        <p:nvSpPr>
          <p:cNvPr id="722" name="Google Shape;722;p42"/>
          <p:cNvSpPr txBox="1"/>
          <p:nvPr/>
        </p:nvSpPr>
        <p:spPr>
          <a:xfrm>
            <a:off x="774108" y="4070331"/>
            <a:ext cx="10643781"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222A35"/>
                </a:solidFill>
                <a:latin typeface="Cookie"/>
                <a:ea typeface="Cookie"/>
                <a:cs typeface="Cookie"/>
                <a:sym typeface="Cookie"/>
              </a:rPr>
              <a:t>&lt;해결&gt;</a:t>
            </a:r>
            <a:br>
              <a:rPr b="1" lang="ko-KR" sz="1800">
                <a:solidFill>
                  <a:schemeClr val="dk1"/>
                </a:solidFill>
                <a:latin typeface="Cookie"/>
                <a:ea typeface="Cookie"/>
                <a:cs typeface="Cookie"/>
                <a:sym typeface="Cookie"/>
              </a:rPr>
            </a:br>
            <a:r>
              <a:rPr b="1" lang="ko-KR" sz="1800">
                <a:solidFill>
                  <a:schemeClr val="dk1"/>
                </a:solidFill>
                <a:latin typeface="Cookie"/>
                <a:ea typeface="Cookie"/>
                <a:cs typeface="Cookie"/>
                <a:sym typeface="Cookie"/>
              </a:rPr>
              <a:t>BoardAddService.java 파일 56 라인 추가. </a:t>
            </a:r>
            <a:r>
              <a:rPr b="1" lang="ko-KR" sz="1800">
                <a:solidFill>
                  <a:srgbClr val="007FFF"/>
                </a:solidFill>
                <a:latin typeface="Cookie"/>
                <a:ea typeface="Cookie"/>
                <a:cs typeface="Cookie"/>
                <a:sym typeface="Cookie"/>
              </a:rPr>
              <a:t>if(filename!=null) { filesize = (int)fileObj.length(); }</a:t>
            </a:r>
            <a:endParaRPr b="1" sz="1800">
              <a:solidFill>
                <a:srgbClr val="007FFF"/>
              </a:solidFill>
              <a:latin typeface="Cookie"/>
              <a:ea typeface="Cookie"/>
              <a:cs typeface="Cookie"/>
              <a:sym typeface="Cooki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3"/>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8" name="Google Shape;728;p43"/>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트러블슈팅</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729" name="Google Shape;729;p43"/>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730" name="Google Shape;730;p43"/>
          <p:cNvGrpSpPr/>
          <p:nvPr/>
        </p:nvGrpSpPr>
        <p:grpSpPr>
          <a:xfrm>
            <a:off x="495228" y="1005409"/>
            <a:ext cx="10944297" cy="732470"/>
            <a:chOff x="495228" y="1434034"/>
            <a:chExt cx="10658547" cy="732470"/>
          </a:xfrm>
        </p:grpSpPr>
        <p:pic>
          <p:nvPicPr>
            <p:cNvPr id="731" name="Google Shape;731;p43"/>
            <p:cNvPicPr preferRelativeResize="0"/>
            <p:nvPr/>
          </p:nvPicPr>
          <p:blipFill rotWithShape="1">
            <a:blip r:embed="rId4">
              <a:alphaModFix/>
            </a:blip>
            <a:srcRect b="0" l="0" r="0" t="0"/>
            <a:stretch/>
          </p:blipFill>
          <p:spPr>
            <a:xfrm>
              <a:off x="495228" y="1434034"/>
              <a:ext cx="455471" cy="455471"/>
            </a:xfrm>
            <a:prstGeom prst="rect">
              <a:avLst/>
            </a:prstGeom>
            <a:noFill/>
            <a:ln>
              <a:noFill/>
            </a:ln>
          </p:spPr>
        </p:pic>
        <p:sp>
          <p:nvSpPr>
            <p:cNvPr id="732" name="Google Shape;732;p43"/>
            <p:cNvSpPr txBox="1"/>
            <p:nvPr/>
          </p:nvSpPr>
          <p:spPr>
            <a:xfrm>
              <a:off x="1056187" y="1520173"/>
              <a:ext cx="100975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007FFF"/>
                  </a:solidFill>
                  <a:latin typeface="Cookie"/>
                  <a:ea typeface="Cookie"/>
                  <a:cs typeface="Cookie"/>
                  <a:sym typeface="Cookie"/>
                </a:rPr>
                <a:t>Rownum</a:t>
              </a:r>
              <a:r>
                <a:rPr b="1" lang="ko-KR" sz="1800">
                  <a:solidFill>
                    <a:schemeClr val="dk1"/>
                  </a:solidFill>
                  <a:latin typeface="Cookie"/>
                  <a:ea typeface="Cookie"/>
                  <a:cs typeface="Cookie"/>
                  <a:sym typeface="Cookie"/>
                </a:rPr>
                <a:t> 의 사용 방법이 잘못되어 데이터를 출력해도 원하는 값이 나오지 않는 상황</a:t>
              </a:r>
              <a:r>
                <a:rPr b="1" lang="ko-KR" sz="1800">
                  <a:solidFill>
                    <a:srgbClr val="222A35"/>
                  </a:solidFill>
                  <a:latin typeface="Cookie"/>
                  <a:ea typeface="Cookie"/>
                  <a:cs typeface="Cookie"/>
                  <a:sym typeface="Cookie"/>
                </a:rPr>
                <a:t> 발생|</a:t>
              </a:r>
              <a:br>
                <a:rPr b="1" lang="ko-KR" sz="1800">
                  <a:solidFill>
                    <a:srgbClr val="222A35"/>
                  </a:solidFill>
                  <a:latin typeface="Cookie"/>
                  <a:ea typeface="Cookie"/>
                  <a:cs typeface="Cookie"/>
                  <a:sym typeface="Cookie"/>
                </a:rPr>
              </a:br>
              <a:r>
                <a:rPr b="1" lang="ko-KR" sz="1800">
                  <a:solidFill>
                    <a:srgbClr val="222A35"/>
                  </a:solidFill>
                  <a:latin typeface="Cookie"/>
                  <a:ea typeface="Cookie"/>
                  <a:cs typeface="Cookie"/>
                  <a:sym typeface="Cookie"/>
                </a:rPr>
                <a:t>ex) Rownum 1~5까지 출력하려고 했을 때 맞지 않는 결과가 나옴</a:t>
              </a:r>
              <a:endParaRPr sz="1800">
                <a:solidFill>
                  <a:srgbClr val="222A35"/>
                </a:solidFill>
                <a:latin typeface="Malgun Gothic"/>
                <a:ea typeface="Malgun Gothic"/>
                <a:cs typeface="Malgun Gothic"/>
                <a:sym typeface="Malgun Gothic"/>
              </a:endParaRPr>
            </a:p>
          </p:txBody>
        </p:sp>
      </p:grpSp>
      <p:grpSp>
        <p:nvGrpSpPr>
          <p:cNvPr id="733" name="Google Shape;733;p43"/>
          <p:cNvGrpSpPr/>
          <p:nvPr/>
        </p:nvGrpSpPr>
        <p:grpSpPr>
          <a:xfrm>
            <a:off x="10672861" y="6360161"/>
            <a:ext cx="1429314" cy="386252"/>
            <a:chOff x="10672861" y="6360161"/>
            <a:chExt cx="1429314" cy="386252"/>
          </a:xfrm>
        </p:grpSpPr>
        <p:sp>
          <p:nvSpPr>
            <p:cNvPr id="734" name="Google Shape;734;p43"/>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735" name="Google Shape;735;p43"/>
            <p:cNvPicPr preferRelativeResize="0"/>
            <p:nvPr/>
          </p:nvPicPr>
          <p:blipFill rotWithShape="1">
            <a:blip r:embed="rId5">
              <a:alphaModFix/>
            </a:blip>
            <a:srcRect b="0" l="0" r="0" t="0"/>
            <a:stretch/>
          </p:blipFill>
          <p:spPr>
            <a:xfrm>
              <a:off x="10672861" y="6360161"/>
              <a:ext cx="1130834" cy="386252"/>
            </a:xfrm>
            <a:prstGeom prst="rect">
              <a:avLst/>
            </a:prstGeom>
            <a:noFill/>
            <a:ln>
              <a:noFill/>
            </a:ln>
          </p:spPr>
        </p:pic>
      </p:grpSp>
      <p:sp>
        <p:nvSpPr>
          <p:cNvPr id="736" name="Google Shape;736;p43"/>
          <p:cNvSpPr txBox="1"/>
          <p:nvPr/>
        </p:nvSpPr>
        <p:spPr>
          <a:xfrm>
            <a:off x="729069" y="2551184"/>
            <a:ext cx="4423954" cy="26161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dk1"/>
                </a:solidFill>
                <a:latin typeface="Malgun Gothic"/>
                <a:ea typeface="Malgun Gothic"/>
                <a:cs typeface="Malgun Gothic"/>
                <a:sym typeface="Malgun Gothic"/>
              </a:rPr>
              <a:t>select rb.replynum as replynum, rb.idx as idx, rb.boardname as boardname, rb.title as title, rb.content as content, rb.refernum as refernum, to_char(rb.replydate) as replydate from </a:t>
            </a:r>
            <a:endParaRPr/>
          </a:p>
          <a:p>
            <a:pPr indent="0" lvl="0" marL="0" marR="0" rtl="0" algn="l">
              <a:spcBef>
                <a:spcPts val="0"/>
              </a:spcBef>
              <a:spcAft>
                <a:spcPts val="0"/>
              </a:spcAft>
              <a:buNone/>
            </a:pPr>
            <a:r>
              <a:rPr lang="ko-KR" sz="1600">
                <a:solidFill>
                  <a:schemeClr val="dk1"/>
                </a:solidFill>
                <a:latin typeface="Malgun Gothic"/>
                <a:ea typeface="Malgun Gothic"/>
                <a:cs typeface="Malgun Gothic"/>
                <a:sym typeface="Malgun Gothic"/>
              </a:rPr>
              <a:t>(select </a:t>
            </a:r>
            <a:r>
              <a:rPr b="1" lang="ko-KR" sz="1800">
                <a:solidFill>
                  <a:srgbClr val="007FFF"/>
                </a:solidFill>
                <a:latin typeface="Malgun Gothic"/>
                <a:ea typeface="Malgun Gothic"/>
                <a:cs typeface="Malgun Gothic"/>
                <a:sym typeface="Malgun Gothic"/>
              </a:rPr>
              <a:t>rownum as num</a:t>
            </a:r>
            <a:r>
              <a:rPr lang="ko-KR" sz="1600">
                <a:solidFill>
                  <a:schemeClr val="dk1"/>
                </a:solidFill>
                <a:latin typeface="Malgun Gothic"/>
                <a:ea typeface="Malgun Gothic"/>
                <a:cs typeface="Malgun Gothic"/>
                <a:sym typeface="Malgun Gothic"/>
              </a:rPr>
              <a:t>, r.*, b.boardname, b.title from reply r, board b where r.idx = b.idx order by replynum desc) rb </a:t>
            </a:r>
            <a:endParaRPr/>
          </a:p>
          <a:p>
            <a:pPr indent="0" lvl="0" marL="0" marR="0" rtl="0" algn="l">
              <a:spcBef>
                <a:spcPts val="0"/>
              </a:spcBef>
              <a:spcAft>
                <a:spcPts val="0"/>
              </a:spcAft>
              <a:buNone/>
            </a:pPr>
            <a:r>
              <a:rPr lang="ko-KR" sz="1600">
                <a:solidFill>
                  <a:schemeClr val="dk1"/>
                </a:solidFill>
                <a:latin typeface="Malgun Gothic"/>
                <a:ea typeface="Malgun Gothic"/>
                <a:cs typeface="Malgun Gothic"/>
                <a:sym typeface="Malgun Gothic"/>
              </a:rPr>
              <a:t>where </a:t>
            </a:r>
            <a:r>
              <a:rPr b="1" lang="ko-KR" sz="1800">
                <a:solidFill>
                  <a:srgbClr val="007FFF"/>
                </a:solidFill>
                <a:latin typeface="Malgun Gothic"/>
                <a:ea typeface="Malgun Gothic"/>
                <a:cs typeface="Malgun Gothic"/>
                <a:sym typeface="Malgun Gothic"/>
              </a:rPr>
              <a:t>num</a:t>
            </a:r>
            <a:r>
              <a:rPr lang="ko-KR" sz="1600">
                <a:solidFill>
                  <a:schemeClr val="dk1"/>
                </a:solidFill>
                <a:latin typeface="Malgun Gothic"/>
                <a:ea typeface="Malgun Gothic"/>
                <a:cs typeface="Malgun Gothic"/>
                <a:sym typeface="Malgun Gothic"/>
              </a:rPr>
              <a:t> &lt;= 5 and </a:t>
            </a:r>
            <a:r>
              <a:rPr b="1" lang="ko-KR" sz="1800">
                <a:solidFill>
                  <a:srgbClr val="007FFF"/>
                </a:solidFill>
                <a:latin typeface="Malgun Gothic"/>
                <a:ea typeface="Malgun Gothic"/>
                <a:cs typeface="Malgun Gothic"/>
                <a:sym typeface="Malgun Gothic"/>
              </a:rPr>
              <a:t>num</a:t>
            </a:r>
            <a:r>
              <a:rPr lang="ko-KR" sz="1600">
                <a:solidFill>
                  <a:schemeClr val="dk1"/>
                </a:solidFill>
                <a:latin typeface="Malgun Gothic"/>
                <a:ea typeface="Malgun Gothic"/>
                <a:cs typeface="Malgun Gothic"/>
                <a:sym typeface="Malgun Gothic"/>
              </a:rPr>
              <a:t> &gt;= 1 and replystatus =1 and userid='achieve97';</a:t>
            </a:r>
            <a:endParaRPr/>
          </a:p>
        </p:txBody>
      </p:sp>
      <p:sp>
        <p:nvSpPr>
          <p:cNvPr id="737" name="Google Shape;737;p43"/>
          <p:cNvSpPr txBox="1"/>
          <p:nvPr/>
        </p:nvSpPr>
        <p:spPr>
          <a:xfrm>
            <a:off x="6965325" y="2551184"/>
            <a:ext cx="4474200"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dk1"/>
                </a:solidFill>
                <a:latin typeface="Malgun Gothic"/>
                <a:ea typeface="Malgun Gothic"/>
                <a:cs typeface="Malgun Gothic"/>
                <a:sym typeface="Malgun Gothic"/>
              </a:rPr>
              <a:t>select * from</a:t>
            </a:r>
            <a:endParaRPr sz="16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1600">
                <a:solidFill>
                  <a:schemeClr val="dk1"/>
                </a:solidFill>
                <a:latin typeface="Malgun Gothic"/>
                <a:ea typeface="Malgun Gothic"/>
                <a:cs typeface="Malgun Gothic"/>
                <a:sym typeface="Malgun Gothic"/>
              </a:rPr>
              <a:t>(select </a:t>
            </a:r>
            <a:r>
              <a:rPr b="1" lang="ko-KR" sz="1800">
                <a:solidFill>
                  <a:srgbClr val="007FFF"/>
                </a:solidFill>
                <a:latin typeface="Malgun Gothic"/>
                <a:ea typeface="Malgun Gothic"/>
                <a:cs typeface="Malgun Gothic"/>
                <a:sym typeface="Malgun Gothic"/>
              </a:rPr>
              <a:t>rownum rnum</a:t>
            </a:r>
            <a:r>
              <a:rPr lang="ko-KR" sz="1600">
                <a:solidFill>
                  <a:schemeClr val="dk1"/>
                </a:solidFill>
                <a:latin typeface="Malgun Gothic"/>
                <a:ea typeface="Malgun Gothic"/>
                <a:cs typeface="Malgun Gothic"/>
                <a:sym typeface="Malgun Gothic"/>
              </a:rPr>
              <a:t>, rb.* from </a:t>
            </a:r>
            <a:endParaRPr/>
          </a:p>
          <a:p>
            <a:pPr indent="0" lvl="0" marL="0" marR="0" rtl="0" algn="l">
              <a:spcBef>
                <a:spcPts val="0"/>
              </a:spcBef>
              <a:spcAft>
                <a:spcPts val="0"/>
              </a:spcAft>
              <a:buNone/>
            </a:pPr>
            <a:r>
              <a:rPr lang="ko-KR" sz="1600">
                <a:solidFill>
                  <a:schemeClr val="dk1"/>
                </a:solidFill>
                <a:latin typeface="Malgun Gothic"/>
                <a:ea typeface="Malgun Gothic"/>
                <a:cs typeface="Malgun Gothic"/>
                <a:sym typeface="Malgun Gothic"/>
              </a:rPr>
              <a:t>(select to_char(reply.replydate), reply.content, reply.replynum, board.boardname, board.title from reply, board where reply.idx=board.idx and reply.replystatus=1 and reply.userid='achieve97' order by reply.replynum desc) rb) </a:t>
            </a:r>
            <a:endParaRPr/>
          </a:p>
          <a:p>
            <a:pPr indent="0" lvl="0" marL="0" marR="0" rtl="0" algn="l">
              <a:spcBef>
                <a:spcPts val="0"/>
              </a:spcBef>
              <a:spcAft>
                <a:spcPts val="0"/>
              </a:spcAft>
              <a:buNone/>
            </a:pPr>
            <a:r>
              <a:rPr lang="ko-KR" sz="1600">
                <a:solidFill>
                  <a:schemeClr val="dk1"/>
                </a:solidFill>
                <a:latin typeface="Malgun Gothic"/>
                <a:ea typeface="Malgun Gothic"/>
                <a:cs typeface="Malgun Gothic"/>
                <a:sym typeface="Malgun Gothic"/>
              </a:rPr>
              <a:t>WHERE </a:t>
            </a:r>
            <a:r>
              <a:rPr b="1" lang="ko-KR" sz="1800">
                <a:solidFill>
                  <a:srgbClr val="007FFF"/>
                </a:solidFill>
                <a:latin typeface="Malgun Gothic"/>
                <a:ea typeface="Malgun Gothic"/>
                <a:cs typeface="Malgun Gothic"/>
                <a:sym typeface="Malgun Gothic"/>
              </a:rPr>
              <a:t>RNUM</a:t>
            </a:r>
            <a:r>
              <a:rPr lang="ko-KR" sz="1600">
                <a:solidFill>
                  <a:schemeClr val="dk1"/>
                </a:solidFill>
                <a:latin typeface="Malgun Gothic"/>
                <a:ea typeface="Malgun Gothic"/>
                <a:cs typeface="Malgun Gothic"/>
                <a:sym typeface="Malgun Gothic"/>
              </a:rPr>
              <a:t> &gt;= 1 AND </a:t>
            </a:r>
            <a:r>
              <a:rPr b="1" lang="ko-KR" sz="1800">
                <a:solidFill>
                  <a:srgbClr val="007FFF"/>
                </a:solidFill>
                <a:latin typeface="Malgun Gothic"/>
                <a:ea typeface="Malgun Gothic"/>
                <a:cs typeface="Malgun Gothic"/>
                <a:sym typeface="Malgun Gothic"/>
              </a:rPr>
              <a:t>RNUM</a:t>
            </a:r>
            <a:r>
              <a:rPr lang="ko-KR" sz="1600">
                <a:solidFill>
                  <a:schemeClr val="dk1"/>
                </a:solidFill>
                <a:latin typeface="Malgun Gothic"/>
                <a:ea typeface="Malgun Gothic"/>
                <a:cs typeface="Malgun Gothic"/>
                <a:sym typeface="Malgun Gothic"/>
              </a:rPr>
              <a:t> &lt;=5;</a:t>
            </a:r>
            <a:endParaRPr/>
          </a:p>
        </p:txBody>
      </p:sp>
      <p:sp>
        <p:nvSpPr>
          <p:cNvPr id="738" name="Google Shape;738;p43"/>
          <p:cNvSpPr/>
          <p:nvPr/>
        </p:nvSpPr>
        <p:spPr>
          <a:xfrm>
            <a:off x="5636319" y="3406482"/>
            <a:ext cx="845710" cy="597727"/>
          </a:xfrm>
          <a:prstGeom prst="rightArrow">
            <a:avLst>
              <a:gd fmla="val 50000" name="adj1"/>
              <a:gd fmla="val 50000" name="adj2"/>
            </a:avLst>
          </a:prstGeom>
          <a:solidFill>
            <a:srgbClr val="007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Malgun Gothic"/>
              <a:ea typeface="Malgun Gothic"/>
              <a:cs typeface="Malgun Gothic"/>
              <a:sym typeface="Malgun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44"/>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4" name="Google Shape;744;p44"/>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트러블슈팅</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745" name="Google Shape;745;p44"/>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746" name="Google Shape;746;p44"/>
          <p:cNvGrpSpPr/>
          <p:nvPr/>
        </p:nvGrpSpPr>
        <p:grpSpPr>
          <a:xfrm>
            <a:off x="495228" y="1005409"/>
            <a:ext cx="10944297" cy="455471"/>
            <a:chOff x="495228" y="1434034"/>
            <a:chExt cx="10658547" cy="455471"/>
          </a:xfrm>
        </p:grpSpPr>
        <p:pic>
          <p:nvPicPr>
            <p:cNvPr id="747" name="Google Shape;747;p44"/>
            <p:cNvPicPr preferRelativeResize="0"/>
            <p:nvPr/>
          </p:nvPicPr>
          <p:blipFill rotWithShape="1">
            <a:blip r:embed="rId4">
              <a:alphaModFix/>
            </a:blip>
            <a:srcRect b="0" l="0" r="0" t="0"/>
            <a:stretch/>
          </p:blipFill>
          <p:spPr>
            <a:xfrm>
              <a:off x="495228" y="1434034"/>
              <a:ext cx="455471" cy="455471"/>
            </a:xfrm>
            <a:prstGeom prst="rect">
              <a:avLst/>
            </a:prstGeom>
            <a:noFill/>
            <a:ln>
              <a:noFill/>
            </a:ln>
          </p:spPr>
        </p:pic>
        <p:sp>
          <p:nvSpPr>
            <p:cNvPr id="748" name="Google Shape;748;p44"/>
            <p:cNvSpPr txBox="1"/>
            <p:nvPr/>
          </p:nvSpPr>
          <p:spPr>
            <a:xfrm>
              <a:off x="1056187" y="1520173"/>
              <a:ext cx="10097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007FFF"/>
                  </a:solidFill>
                  <a:latin typeface="Cookie"/>
                  <a:ea typeface="Cookie"/>
                  <a:cs typeface="Cookie"/>
                  <a:sym typeface="Cookie"/>
                </a:rPr>
                <a:t>날짜 타입의</a:t>
              </a:r>
              <a:r>
                <a:rPr b="1" lang="ko-KR" sz="1800">
                  <a:solidFill>
                    <a:schemeClr val="dk1"/>
                  </a:solidFill>
                  <a:latin typeface="Cookie"/>
                  <a:ea typeface="Cookie"/>
                  <a:cs typeface="Cookie"/>
                  <a:sym typeface="Cookie"/>
                </a:rPr>
                <a:t> 컬럼을 출력하기 위해서는 문자 타입으로 형변환해서 사용해야 함을 깨닫고 </a:t>
              </a:r>
              <a:endParaRPr sz="1800">
                <a:solidFill>
                  <a:srgbClr val="222A35"/>
                </a:solidFill>
                <a:latin typeface="Malgun Gothic"/>
                <a:ea typeface="Malgun Gothic"/>
                <a:cs typeface="Malgun Gothic"/>
                <a:sym typeface="Malgun Gothic"/>
              </a:endParaRPr>
            </a:p>
          </p:txBody>
        </p:sp>
      </p:grpSp>
      <p:grpSp>
        <p:nvGrpSpPr>
          <p:cNvPr id="749" name="Google Shape;749;p44"/>
          <p:cNvGrpSpPr/>
          <p:nvPr/>
        </p:nvGrpSpPr>
        <p:grpSpPr>
          <a:xfrm>
            <a:off x="10672861" y="6360161"/>
            <a:ext cx="1429314" cy="386252"/>
            <a:chOff x="10672861" y="6360161"/>
            <a:chExt cx="1429314" cy="386252"/>
          </a:xfrm>
        </p:grpSpPr>
        <p:sp>
          <p:nvSpPr>
            <p:cNvPr id="750" name="Google Shape;750;p44"/>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751" name="Google Shape;751;p44"/>
            <p:cNvPicPr preferRelativeResize="0"/>
            <p:nvPr/>
          </p:nvPicPr>
          <p:blipFill rotWithShape="1">
            <a:blip r:embed="rId5">
              <a:alphaModFix/>
            </a:blip>
            <a:srcRect b="0" l="0" r="0" t="0"/>
            <a:stretch/>
          </p:blipFill>
          <p:spPr>
            <a:xfrm>
              <a:off x="10672861" y="6360161"/>
              <a:ext cx="1130834" cy="386252"/>
            </a:xfrm>
            <a:prstGeom prst="rect">
              <a:avLst/>
            </a:prstGeom>
            <a:noFill/>
            <a:ln>
              <a:noFill/>
            </a:ln>
          </p:spPr>
        </p:pic>
      </p:grpSp>
      <p:sp>
        <p:nvSpPr>
          <p:cNvPr id="752" name="Google Shape;752;p44"/>
          <p:cNvSpPr txBox="1"/>
          <p:nvPr/>
        </p:nvSpPr>
        <p:spPr>
          <a:xfrm>
            <a:off x="1857797" y="2290675"/>
            <a:ext cx="8476406" cy="23530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600">
                <a:solidFill>
                  <a:schemeClr val="dk1"/>
                </a:solidFill>
                <a:latin typeface="Malgun Gothic"/>
                <a:ea typeface="Malgun Gothic"/>
                <a:cs typeface="Malgun Gothic"/>
                <a:sym typeface="Malgun Gothic"/>
              </a:rPr>
              <a:t>select * from</a:t>
            </a:r>
            <a:endParaRPr sz="1600">
              <a:solidFill>
                <a:schemeClr val="dk1"/>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1600">
                <a:solidFill>
                  <a:schemeClr val="dk1"/>
                </a:solidFill>
                <a:latin typeface="Malgun Gothic"/>
                <a:ea typeface="Malgun Gothic"/>
                <a:cs typeface="Malgun Gothic"/>
                <a:sym typeface="Malgun Gothic"/>
              </a:rPr>
              <a:t>(select rownum</a:t>
            </a:r>
            <a:r>
              <a:rPr lang="ko-KR" sz="1600">
                <a:solidFill>
                  <a:srgbClr val="007FFF"/>
                </a:solidFill>
                <a:latin typeface="Malgun Gothic"/>
                <a:ea typeface="Malgun Gothic"/>
                <a:cs typeface="Malgun Gothic"/>
                <a:sym typeface="Malgun Gothic"/>
              </a:rPr>
              <a:t> </a:t>
            </a:r>
            <a:r>
              <a:rPr lang="ko-KR" sz="1600">
                <a:solidFill>
                  <a:schemeClr val="dk1"/>
                </a:solidFill>
                <a:latin typeface="Malgun Gothic"/>
                <a:ea typeface="Malgun Gothic"/>
                <a:cs typeface="Malgun Gothic"/>
                <a:sym typeface="Malgun Gothic"/>
              </a:rPr>
              <a:t>rnum, rb.* from </a:t>
            </a:r>
            <a:endParaRPr/>
          </a:p>
          <a:p>
            <a:pPr indent="0" lvl="0" marL="0" marR="0" rtl="0" algn="l">
              <a:lnSpc>
                <a:spcPct val="150000"/>
              </a:lnSpc>
              <a:spcBef>
                <a:spcPts val="0"/>
              </a:spcBef>
              <a:spcAft>
                <a:spcPts val="0"/>
              </a:spcAft>
              <a:buNone/>
            </a:pPr>
            <a:r>
              <a:rPr lang="ko-KR" sz="1600">
                <a:solidFill>
                  <a:schemeClr val="dk1"/>
                </a:solidFill>
                <a:latin typeface="Malgun Gothic"/>
                <a:ea typeface="Malgun Gothic"/>
                <a:cs typeface="Malgun Gothic"/>
                <a:sym typeface="Malgun Gothic"/>
              </a:rPr>
              <a:t>(select </a:t>
            </a:r>
            <a:r>
              <a:rPr b="1" lang="ko-KR" sz="2000">
                <a:solidFill>
                  <a:srgbClr val="007FFF"/>
                </a:solidFill>
                <a:latin typeface="Malgun Gothic"/>
                <a:ea typeface="Malgun Gothic"/>
                <a:cs typeface="Malgun Gothic"/>
                <a:sym typeface="Malgun Gothic"/>
              </a:rPr>
              <a:t>to_char(reply.replydate), </a:t>
            </a:r>
            <a:r>
              <a:rPr lang="ko-KR" sz="1600">
                <a:solidFill>
                  <a:schemeClr val="dk1"/>
                </a:solidFill>
                <a:latin typeface="Malgun Gothic"/>
                <a:ea typeface="Malgun Gothic"/>
                <a:cs typeface="Malgun Gothic"/>
                <a:sym typeface="Malgun Gothic"/>
              </a:rPr>
              <a:t>reply.content, reply.replynum, board.boardname, board.title from reply, board where reply.idx=board.idx and reply.replystatus=1 and reply.userid='achieve97' order by reply.replynum desc) rb) </a:t>
            </a:r>
            <a:endParaRPr/>
          </a:p>
          <a:p>
            <a:pPr indent="0" lvl="0" marL="0" marR="0" rtl="0" algn="l">
              <a:lnSpc>
                <a:spcPct val="150000"/>
              </a:lnSpc>
              <a:spcBef>
                <a:spcPts val="0"/>
              </a:spcBef>
              <a:spcAft>
                <a:spcPts val="0"/>
              </a:spcAft>
              <a:buNone/>
            </a:pPr>
            <a:r>
              <a:rPr lang="ko-KR" sz="1600">
                <a:solidFill>
                  <a:schemeClr val="dk1"/>
                </a:solidFill>
                <a:latin typeface="Malgun Gothic"/>
                <a:ea typeface="Malgun Gothic"/>
                <a:cs typeface="Malgun Gothic"/>
                <a:sym typeface="Malgun Gothic"/>
              </a:rPr>
              <a:t>WHERE RNUM &gt;= 1 AND RNUM &lt;=5;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6" name="Shape 756"/>
        <p:cNvGrpSpPr/>
        <p:nvPr/>
      </p:nvGrpSpPr>
      <p:grpSpPr>
        <a:xfrm>
          <a:off x="0" y="0"/>
          <a:ext cx="0" cy="0"/>
          <a:chOff x="0" y="0"/>
          <a:chExt cx="0" cy="0"/>
        </a:xfrm>
      </p:grpSpPr>
      <p:grpSp>
        <p:nvGrpSpPr>
          <p:cNvPr id="757" name="Google Shape;757;p45"/>
          <p:cNvGrpSpPr/>
          <p:nvPr/>
        </p:nvGrpSpPr>
        <p:grpSpPr>
          <a:xfrm>
            <a:off x="4613892" y="2137672"/>
            <a:ext cx="2964215" cy="1890884"/>
            <a:chOff x="3071181" y="2937772"/>
            <a:chExt cx="2964215" cy="1890884"/>
          </a:xfrm>
        </p:grpSpPr>
        <p:sp>
          <p:nvSpPr>
            <p:cNvPr id="758" name="Google Shape;758;p45"/>
            <p:cNvSpPr txBox="1"/>
            <p:nvPr/>
          </p:nvSpPr>
          <p:spPr>
            <a:xfrm>
              <a:off x="3071181" y="3258996"/>
              <a:ext cx="288194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9600">
                  <a:solidFill>
                    <a:srgbClr val="007FFF"/>
                  </a:solidFill>
                  <a:latin typeface="Arial"/>
                  <a:ea typeface="Arial"/>
                  <a:cs typeface="Arial"/>
                  <a:sym typeface="Arial"/>
                </a:rPr>
                <a:t>Q</a:t>
              </a:r>
              <a:r>
                <a:rPr b="1" lang="ko-KR" sz="8800">
                  <a:solidFill>
                    <a:srgbClr val="007FFF"/>
                  </a:solidFill>
                  <a:latin typeface="Arial"/>
                  <a:ea typeface="Arial"/>
                  <a:cs typeface="Arial"/>
                  <a:sym typeface="Arial"/>
                </a:rPr>
                <a:t>&amp;</a:t>
              </a:r>
              <a:r>
                <a:rPr b="1" lang="ko-KR" sz="9600">
                  <a:solidFill>
                    <a:srgbClr val="007FFF"/>
                  </a:solidFill>
                  <a:latin typeface="Arial"/>
                  <a:ea typeface="Arial"/>
                  <a:cs typeface="Arial"/>
                  <a:sym typeface="Arial"/>
                </a:rPr>
                <a:t>A</a:t>
              </a:r>
              <a:endParaRPr b="1" sz="9600">
                <a:solidFill>
                  <a:srgbClr val="007FFF"/>
                </a:solidFill>
                <a:latin typeface="Arial"/>
                <a:ea typeface="Arial"/>
                <a:cs typeface="Arial"/>
                <a:sym typeface="Arial"/>
              </a:endParaRPr>
            </a:p>
          </p:txBody>
        </p:sp>
        <p:pic>
          <p:nvPicPr>
            <p:cNvPr id="759" name="Google Shape;759;p45"/>
            <p:cNvPicPr preferRelativeResize="0"/>
            <p:nvPr/>
          </p:nvPicPr>
          <p:blipFill rotWithShape="1">
            <a:blip r:embed="rId3">
              <a:alphaModFix/>
            </a:blip>
            <a:srcRect b="0" l="0" r="0" t="0"/>
            <a:stretch/>
          </p:blipFill>
          <p:spPr>
            <a:xfrm>
              <a:off x="5029200" y="2937772"/>
              <a:ext cx="1006196" cy="1509884"/>
            </a:xfrm>
            <a:prstGeom prst="rect">
              <a:avLst/>
            </a:prstGeom>
            <a:noFill/>
            <a:ln>
              <a:noFill/>
            </a:ln>
          </p:spPr>
        </p:pic>
      </p:grpSp>
      <p:grpSp>
        <p:nvGrpSpPr>
          <p:cNvPr id="760" name="Google Shape;760;p45"/>
          <p:cNvGrpSpPr/>
          <p:nvPr/>
        </p:nvGrpSpPr>
        <p:grpSpPr>
          <a:xfrm>
            <a:off x="10672861" y="6360161"/>
            <a:ext cx="1429314" cy="386252"/>
            <a:chOff x="10672861" y="6360161"/>
            <a:chExt cx="1429314" cy="386252"/>
          </a:xfrm>
        </p:grpSpPr>
        <p:sp>
          <p:nvSpPr>
            <p:cNvPr id="761" name="Google Shape;761;p45"/>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762" name="Google Shape;762;p45"/>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pic>
        <p:nvPicPr>
          <p:cNvPr descr="나무, 실외, 걷기, 공원이(가) 표시된 사진&#10;&#10;자동 생성된 설명" id="767" name="Google Shape;767;p46"/>
          <p:cNvPicPr preferRelativeResize="0"/>
          <p:nvPr/>
        </p:nvPicPr>
        <p:blipFill rotWithShape="1">
          <a:blip r:embed="rId3">
            <a:alphaModFix amt="42000"/>
          </a:blip>
          <a:srcRect b="0" l="0" r="0" t="0"/>
          <a:stretch/>
        </p:blipFill>
        <p:spPr>
          <a:xfrm>
            <a:off x="-433388" y="-10553700"/>
            <a:ext cx="13058775" cy="17411700"/>
          </a:xfrm>
          <a:prstGeom prst="rect">
            <a:avLst/>
          </a:prstGeom>
          <a:solidFill>
            <a:schemeClr val="lt1"/>
          </a:solidFill>
          <a:ln>
            <a:noFill/>
          </a:ln>
        </p:spPr>
      </p:pic>
      <p:sp>
        <p:nvSpPr>
          <p:cNvPr id="768" name="Google Shape;768;p46"/>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9" name="Google Shape;769;p46"/>
          <p:cNvSpPr txBox="1"/>
          <p:nvPr/>
        </p:nvSpPr>
        <p:spPr>
          <a:xfrm>
            <a:off x="1091521" y="315872"/>
            <a:ext cx="396691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KINGBIRD 프로젝트를 마치며</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770" name="Google Shape;770;p46"/>
          <p:cNvPicPr preferRelativeResize="0"/>
          <p:nvPr/>
        </p:nvPicPr>
        <p:blipFill rotWithShape="1">
          <a:blip r:embed="rId4">
            <a:alphaModFix/>
          </a:blip>
          <a:srcRect b="0" l="0" r="0" t="0"/>
          <a:stretch/>
        </p:blipFill>
        <p:spPr>
          <a:xfrm>
            <a:off x="228905" y="176515"/>
            <a:ext cx="666446" cy="666446"/>
          </a:xfrm>
          <a:prstGeom prst="rect">
            <a:avLst/>
          </a:prstGeom>
          <a:noFill/>
          <a:ln>
            <a:noFill/>
          </a:ln>
        </p:spPr>
      </p:pic>
      <p:grpSp>
        <p:nvGrpSpPr>
          <p:cNvPr id="771" name="Google Shape;771;p46"/>
          <p:cNvGrpSpPr/>
          <p:nvPr/>
        </p:nvGrpSpPr>
        <p:grpSpPr>
          <a:xfrm>
            <a:off x="10672861" y="6360161"/>
            <a:ext cx="1429314" cy="386252"/>
            <a:chOff x="10672861" y="6360161"/>
            <a:chExt cx="1429314" cy="386252"/>
          </a:xfrm>
        </p:grpSpPr>
        <p:sp>
          <p:nvSpPr>
            <p:cNvPr id="772" name="Google Shape;772;p46"/>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773" name="Google Shape;773;p46"/>
            <p:cNvPicPr preferRelativeResize="0"/>
            <p:nvPr/>
          </p:nvPicPr>
          <p:blipFill rotWithShape="1">
            <a:blip r:embed="rId5">
              <a:alphaModFix/>
            </a:blip>
            <a:srcRect b="0" l="0" r="0" t="0"/>
            <a:stretch/>
          </p:blipFill>
          <p:spPr>
            <a:xfrm>
              <a:off x="10672861" y="6360161"/>
              <a:ext cx="1130834" cy="386252"/>
            </a:xfrm>
            <a:prstGeom prst="rect">
              <a:avLst/>
            </a:prstGeom>
            <a:noFill/>
            <a:ln>
              <a:noFill/>
            </a:ln>
          </p:spPr>
        </p:pic>
      </p:grpSp>
      <p:sp>
        <p:nvSpPr>
          <p:cNvPr id="774" name="Google Shape;774;p46"/>
          <p:cNvSpPr txBox="1"/>
          <p:nvPr/>
        </p:nvSpPr>
        <p:spPr>
          <a:xfrm>
            <a:off x="367862" y="833162"/>
            <a:ext cx="112526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Cookie"/>
                <a:ea typeface="Cookie"/>
                <a:cs typeface="Cookie"/>
                <a:sym typeface="Cookie"/>
              </a:rPr>
              <a:t>고윤섭 : KOSA에 와서 두번째 프로젝트를 진행했는데, 첫번째 프로젝트와 이번에 진행했던 두번째 프로젝트모두 좋은 사람들과 웃으며 마무리할 수 있어서 너무 기쁘고 운이 너무 좋았다고 생각합니다! 개인적으로는 이번 프로젝트에서 여러가지 기능을 구현하면서 MVC 패턴의 구조에 대해서 더 명확하게 이해하게 되었고, 오류가 발생해도 당황하지 않고 문제점을 찾아내는 법, DB의 데이터를 JSON 형태로 출력하여 원하는 통계 데이터를 차트화 하는 법 등 이전에 해보지 못했던 기능들도 많이 구현하면서 더 많이 배우고 성장하는 시간이 된 것 같아 뿌듯합니다!!</a:t>
            </a:r>
            <a:endParaRPr sz="1800">
              <a:solidFill>
                <a:schemeClr val="dk1"/>
              </a:solidFill>
              <a:latin typeface="Malgun Gothic"/>
              <a:ea typeface="Malgun Gothic"/>
              <a:cs typeface="Malgun Gothic"/>
              <a:sym typeface="Malgun Gothic"/>
            </a:endParaRPr>
          </a:p>
        </p:txBody>
      </p:sp>
      <p:sp>
        <p:nvSpPr>
          <p:cNvPr id="775" name="Google Shape;775;p46"/>
          <p:cNvSpPr txBox="1"/>
          <p:nvPr/>
        </p:nvSpPr>
        <p:spPr>
          <a:xfrm>
            <a:off x="367861" y="2495156"/>
            <a:ext cx="107668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Cookie"/>
                <a:ea typeface="Cookie"/>
                <a:cs typeface="Cookie"/>
                <a:sym typeface="Cookie"/>
              </a:rPr>
              <a:t>노현중 : 조원들을 많이 알려주면서 저 스스로도 많이 배우게 된 것 같아서 보람찬 시간이었습니다.</a:t>
            </a:r>
            <a:endParaRPr sz="1800">
              <a:solidFill>
                <a:schemeClr val="dk1"/>
              </a:solidFill>
              <a:latin typeface="Malgun Gothic"/>
              <a:ea typeface="Malgun Gothic"/>
              <a:cs typeface="Malgun Gothic"/>
              <a:sym typeface="Malgun Gothic"/>
            </a:endParaRPr>
          </a:p>
        </p:txBody>
      </p:sp>
      <p:sp>
        <p:nvSpPr>
          <p:cNvPr id="776" name="Google Shape;776;p46"/>
          <p:cNvSpPr txBox="1"/>
          <p:nvPr/>
        </p:nvSpPr>
        <p:spPr>
          <a:xfrm>
            <a:off x="367862" y="3084834"/>
            <a:ext cx="1115147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Cookie"/>
                <a:ea typeface="Cookie"/>
                <a:cs typeface="Cookie"/>
                <a:sym typeface="Cookie"/>
              </a:rPr>
              <a:t>임준한 : 1차 때와는 다르게 여러가지 기능을 구현하면서 어려운 점도 있었지만 힘든 부분을 서로 도와 주면서 끝까지 할 수 있었던 것 같고 이번에 조원들에게 정이 많이 들었는데 새로운 조가 편성되어서 아쉬운 것 같습니다. 3차 때도 좋은 인연으로 만나서 함께 했으면 좋겠습니다. 모두 고생하셨습니다!</a:t>
            </a:r>
            <a:endParaRPr sz="1800">
              <a:solidFill>
                <a:schemeClr val="dk1"/>
              </a:solidFill>
              <a:latin typeface="Malgun Gothic"/>
              <a:ea typeface="Malgun Gothic"/>
              <a:cs typeface="Malgun Gothic"/>
              <a:sym typeface="Malgun Gothic"/>
            </a:endParaRPr>
          </a:p>
        </p:txBody>
      </p:sp>
      <p:sp>
        <p:nvSpPr>
          <p:cNvPr id="777" name="Google Shape;777;p46"/>
          <p:cNvSpPr txBox="1"/>
          <p:nvPr/>
        </p:nvSpPr>
        <p:spPr>
          <a:xfrm>
            <a:off x="367862" y="4143306"/>
            <a:ext cx="104334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Cookie"/>
                <a:ea typeface="Cookie"/>
                <a:cs typeface="Cookie"/>
                <a:sym typeface="Cookie"/>
              </a:rPr>
              <a:t>박예빈 : 함께하면서 배우는 것도 많았고 극락조에서 팀원들과 좋은 시간 보낼 수 있었어서 행복했습니다.</a:t>
            </a:r>
            <a:endParaRPr sz="1800">
              <a:solidFill>
                <a:schemeClr val="dk1"/>
              </a:solidFill>
              <a:latin typeface="Malgun Gothic"/>
              <a:ea typeface="Malgun Gothic"/>
              <a:cs typeface="Malgun Gothic"/>
              <a:sym typeface="Malgun Gothic"/>
            </a:endParaRPr>
          </a:p>
        </p:txBody>
      </p:sp>
      <p:sp>
        <p:nvSpPr>
          <p:cNvPr id="778" name="Google Shape;778;p46"/>
          <p:cNvSpPr txBox="1"/>
          <p:nvPr/>
        </p:nvSpPr>
        <p:spPr>
          <a:xfrm>
            <a:off x="367862" y="4583998"/>
            <a:ext cx="1115147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Cookie"/>
                <a:ea typeface="Cookie"/>
                <a:cs typeface="Cookie"/>
                <a:sym typeface="Cookie"/>
              </a:rPr>
              <a:t>노다영 : 극락조 조원들은 모두 아름다운 성품으로 부족한 저를 많이 이끌어 주시고, 어떠한 아이디어를 내도 조언과 칭찬을 아끼지 않으시는 분들입니다. 같이 프로젝트를 하게 되어 영광으로 생각하며, 이와 같은 협업 능력과 가장 좋은 해결법을 찾기 위한 끈기를 가지고 프로그래밍 공부를 한다면 모두가 각자의 분야에서 전문가가 될 것이라고 확신합니다. 감사합니다.</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5"/>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5"/>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141" name="Google Shape;141;p5"/>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142" name="Google Shape;142;p5"/>
          <p:cNvSpPr txBox="1"/>
          <p:nvPr/>
        </p:nvSpPr>
        <p:spPr>
          <a:xfrm>
            <a:off x="562126" y="1161187"/>
            <a:ext cx="11325073" cy="311610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007FFF"/>
                </a:solidFill>
                <a:latin typeface="Corben"/>
                <a:ea typeface="Corben"/>
                <a:cs typeface="Corben"/>
                <a:sym typeface="Corben"/>
              </a:rPr>
              <a:t>&lt;사용자 구성&gt;</a:t>
            </a:r>
            <a:br>
              <a:rPr lang="ko-KR" sz="2000">
                <a:solidFill>
                  <a:schemeClr val="dk1"/>
                </a:solidFill>
                <a:latin typeface="Corben"/>
                <a:ea typeface="Corben"/>
                <a:cs typeface="Corben"/>
                <a:sym typeface="Corben"/>
              </a:rPr>
            </a:br>
            <a:r>
              <a:rPr lang="ko-KR" sz="2000">
                <a:solidFill>
                  <a:schemeClr val="dk1"/>
                </a:solidFill>
                <a:latin typeface="Corben"/>
                <a:ea typeface="Corben"/>
                <a:cs typeface="Corben"/>
                <a:sym typeface="Corben"/>
              </a:rPr>
              <a:t>회원</a:t>
            </a:r>
            <a:endParaRPr sz="2000">
              <a:solidFill>
                <a:schemeClr val="dk1"/>
              </a:solidFill>
              <a:latin typeface="Corben"/>
              <a:ea typeface="Corben"/>
              <a:cs typeface="Corben"/>
              <a:sym typeface="Corben"/>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 로그인이 완료된 회원은 게시판 혹은 커뮤니티의 기능에 접근 가능하다.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 모든 회원은 게시글과 댓글을 생성할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 모든 회원은 다른 사람의 게시글에 1회 추천할 수 있다.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 모든 회원은 다른 사람의 게시글을 북마크하여 저장할 수 있다.</a:t>
            </a:r>
            <a:br>
              <a:rPr b="0" i="0" lang="ko-KR" sz="1800" u="none" strike="noStrike">
                <a:solidFill>
                  <a:srgbClr val="000000"/>
                </a:solidFill>
                <a:latin typeface="Cookie"/>
                <a:ea typeface="Cookie"/>
                <a:cs typeface="Cookie"/>
                <a:sym typeface="Cookie"/>
              </a:rPr>
            </a:br>
            <a:r>
              <a:rPr b="0" i="0" lang="ko-KR" sz="1800" u="none" strike="noStrike">
                <a:solidFill>
                  <a:srgbClr val="000000"/>
                </a:solidFill>
                <a:latin typeface="Cookie"/>
                <a:ea typeface="Cookie"/>
                <a:cs typeface="Cookie"/>
                <a:sym typeface="Cookie"/>
              </a:rPr>
              <a:t> 모든 회원은 자신의 회원 정보를 수정할 수 있다. 이때 비밀번호 확인을 거쳐야 한다.</a:t>
            </a:r>
            <a:endParaRPr/>
          </a:p>
          <a:p>
            <a:pPr indent="0" lvl="0" marL="0" marR="0" rtl="0" algn="l">
              <a:lnSpc>
                <a:spcPct val="150000"/>
              </a:lnSpc>
              <a:spcBef>
                <a:spcPts val="1200"/>
              </a:spcBef>
              <a:spcAft>
                <a:spcPts val="0"/>
              </a:spcAft>
              <a:buNone/>
            </a:pPr>
            <a:r>
              <a:t/>
            </a:r>
            <a:endParaRPr sz="2000">
              <a:solidFill>
                <a:schemeClr val="dk1"/>
              </a:solidFill>
              <a:latin typeface="Corben"/>
              <a:ea typeface="Corben"/>
              <a:cs typeface="Corben"/>
              <a:sym typeface="Corben"/>
            </a:endParaRPr>
          </a:p>
        </p:txBody>
      </p:sp>
      <p:grpSp>
        <p:nvGrpSpPr>
          <p:cNvPr id="143" name="Google Shape;143;p5"/>
          <p:cNvGrpSpPr/>
          <p:nvPr/>
        </p:nvGrpSpPr>
        <p:grpSpPr>
          <a:xfrm>
            <a:off x="10672861" y="6360161"/>
            <a:ext cx="1429314" cy="386252"/>
            <a:chOff x="10672861" y="6360161"/>
            <a:chExt cx="1429314" cy="386252"/>
          </a:xfrm>
        </p:grpSpPr>
        <p:sp>
          <p:nvSpPr>
            <p:cNvPr id="144" name="Google Shape;144;p5"/>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145" name="Google Shape;145;p5"/>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146" name="Google Shape;146;p5"/>
          <p:cNvSpPr txBox="1"/>
          <p:nvPr/>
        </p:nvSpPr>
        <p:spPr>
          <a:xfrm>
            <a:off x="-833767" y="3991506"/>
            <a:ext cx="11564138" cy="2654445"/>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lang="ko-KR" sz="2000">
                <a:solidFill>
                  <a:schemeClr val="dk1"/>
                </a:solidFill>
                <a:latin typeface="Corben"/>
                <a:ea typeface="Corben"/>
                <a:cs typeface="Corben"/>
                <a:sym typeface="Corben"/>
              </a:rPr>
              <a:t>관리자</a:t>
            </a:r>
            <a:endParaRPr sz="2000">
              <a:solidFill>
                <a:schemeClr val="dk1"/>
              </a:solidFill>
              <a:latin typeface="Corben"/>
              <a:ea typeface="Corben"/>
              <a:cs typeface="Corben"/>
              <a:sym typeface="Corben"/>
            </a:endParaRPr>
          </a:p>
          <a:p>
            <a:pPr indent="-114300" lvl="0" marL="457200" marR="0" rtl="0" algn="r">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 관리자는 관리자용 계정으로 로그인할 수 있다.</a:t>
            </a:r>
            <a:endParaRPr/>
          </a:p>
          <a:p>
            <a:pPr indent="-114300" lvl="0" marL="457200" marR="0" rtl="0" algn="r">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 관리자는 관리자용 페이지를 가진다.</a:t>
            </a:r>
            <a:endParaRPr/>
          </a:p>
          <a:p>
            <a:pPr indent="-114300" lvl="0" marL="457200" marR="0" rtl="0" algn="r">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 관리자는 관리자용 페이지에서 KingBird 사이트에 가입한 모든 회원을 조회, </a:t>
            </a:r>
            <a:br>
              <a:rPr b="0" i="0" lang="ko-KR" sz="1800" u="none" strike="noStrike">
                <a:solidFill>
                  <a:srgbClr val="000000"/>
                </a:solidFill>
                <a:latin typeface="Cookie"/>
                <a:ea typeface="Cookie"/>
                <a:cs typeface="Cookie"/>
                <a:sym typeface="Cookie"/>
              </a:rPr>
            </a:br>
            <a:r>
              <a:rPr b="0" i="0" lang="ko-KR" sz="1800" u="none" strike="noStrike">
                <a:solidFill>
                  <a:srgbClr val="000000"/>
                </a:solidFill>
                <a:latin typeface="Cookie"/>
                <a:ea typeface="Cookie"/>
                <a:cs typeface="Cookie"/>
                <a:sym typeface="Cookie"/>
              </a:rPr>
              <a:t> 검색, 권한 조정 및 탈퇴 처리가 가능하다.</a:t>
            </a:r>
            <a:endParaRPr/>
          </a:p>
          <a:p>
            <a:pPr indent="-114300" lvl="0" marL="457200" marR="0" rtl="0" algn="r">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 관리자는 게시글을 공지사항으로 등록할 수 있다.</a:t>
            </a:r>
            <a:endParaRPr/>
          </a:p>
          <a:p>
            <a:pPr indent="0" lvl="0" marL="0" marR="0" rtl="0" algn="r">
              <a:lnSpc>
                <a:spcPct val="150000"/>
              </a:lnSpc>
              <a:spcBef>
                <a:spcPts val="1200"/>
              </a:spcBef>
              <a:spcAft>
                <a:spcPts val="0"/>
              </a:spcAft>
              <a:buNone/>
            </a:pPr>
            <a:r>
              <a:t/>
            </a:r>
            <a:endParaRPr sz="2000">
              <a:solidFill>
                <a:schemeClr val="dk1"/>
              </a:solidFill>
              <a:latin typeface="Corben"/>
              <a:ea typeface="Corben"/>
              <a:cs typeface="Corben"/>
              <a:sym typeface="Corben"/>
            </a:endParaRPr>
          </a:p>
        </p:txBody>
      </p:sp>
      <p:pic>
        <p:nvPicPr>
          <p:cNvPr descr="개발자 - 무료 컴퓨터개 아이콘" id="147" name="Google Shape;147;p5"/>
          <p:cNvPicPr preferRelativeResize="0"/>
          <p:nvPr/>
        </p:nvPicPr>
        <p:blipFill rotWithShape="1">
          <a:blip r:embed="rId5">
            <a:alphaModFix/>
          </a:blip>
          <a:srcRect b="0" l="0" r="0" t="0"/>
          <a:stretch/>
        </p:blipFill>
        <p:spPr>
          <a:xfrm>
            <a:off x="8809942" y="1891272"/>
            <a:ext cx="1743974" cy="1743974"/>
          </a:xfrm>
          <a:prstGeom prst="rect">
            <a:avLst/>
          </a:prstGeom>
          <a:noFill/>
          <a:ln>
            <a:noFill/>
          </a:ln>
        </p:spPr>
      </p:pic>
      <p:pic>
        <p:nvPicPr>
          <p:cNvPr descr="관리자 - 무료 사업개 아이콘" id="148" name="Google Shape;148;p5"/>
          <p:cNvPicPr preferRelativeResize="0"/>
          <p:nvPr/>
        </p:nvPicPr>
        <p:blipFill rotWithShape="1">
          <a:blip r:embed="rId6">
            <a:alphaModFix/>
          </a:blip>
          <a:srcRect b="0" l="0" r="0" t="0"/>
          <a:stretch/>
        </p:blipFill>
        <p:spPr>
          <a:xfrm>
            <a:off x="1778256" y="4436919"/>
            <a:ext cx="1923242" cy="19232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6"/>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155" name="Google Shape;155;p6"/>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156" name="Google Shape;156;p6"/>
          <p:cNvSpPr txBox="1"/>
          <p:nvPr/>
        </p:nvSpPr>
        <p:spPr>
          <a:xfrm>
            <a:off x="562126" y="1161187"/>
            <a:ext cx="11448899" cy="288527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007FFF"/>
                </a:solidFill>
                <a:latin typeface="Corben"/>
                <a:ea typeface="Corben"/>
                <a:cs typeface="Corben"/>
                <a:sym typeface="Corben"/>
              </a:rPr>
              <a:t>&lt;화면 페이지 구성&gt;</a:t>
            </a:r>
            <a:br>
              <a:rPr lang="ko-KR" sz="2000">
                <a:solidFill>
                  <a:schemeClr val="dk1"/>
                </a:solidFill>
                <a:latin typeface="Corben"/>
                <a:ea typeface="Corben"/>
                <a:cs typeface="Corben"/>
                <a:sym typeface="Corben"/>
              </a:rPr>
            </a:br>
            <a:r>
              <a:rPr lang="ko-KR" sz="2000">
                <a:solidFill>
                  <a:schemeClr val="dk1"/>
                </a:solidFill>
                <a:latin typeface="Corben"/>
                <a:ea typeface="Corben"/>
                <a:cs typeface="Corben"/>
                <a:sym typeface="Corben"/>
              </a:rPr>
              <a:t>Header</a:t>
            </a:r>
            <a:endParaRPr/>
          </a:p>
          <a:p>
            <a:pPr indent="-95250" lvl="0" marL="457200" marR="0" rtl="0" algn="l">
              <a:spcBef>
                <a:spcPts val="1200"/>
              </a:spcBef>
              <a:spcAft>
                <a:spcPts val="0"/>
              </a:spcAft>
              <a:buClr>
                <a:srgbClr val="000000"/>
              </a:buClr>
              <a:buSzPts val="1500"/>
              <a:buFont typeface="Arial"/>
              <a:buChar char="•"/>
            </a:pPr>
            <a:r>
              <a:rPr b="0" i="0" lang="ko-KR" sz="1500" u="none" strike="noStrike">
                <a:solidFill>
                  <a:srgbClr val="000000"/>
                </a:solidFill>
                <a:latin typeface="Cookie"/>
                <a:ea typeface="Cookie"/>
                <a:cs typeface="Cookie"/>
                <a:sym typeface="Cookie"/>
              </a:rPr>
              <a:t>헤더는 사이트 로고, 각 게시판들과 로그인 페이지로 이동할 수 있는 메뉴를 가진다.</a:t>
            </a:r>
            <a:endParaRPr/>
          </a:p>
          <a:p>
            <a:pPr indent="-95250" lvl="0" marL="457200" marR="0" rtl="0" algn="l">
              <a:spcBef>
                <a:spcPts val="0"/>
              </a:spcBef>
              <a:spcAft>
                <a:spcPts val="0"/>
              </a:spcAft>
              <a:buClr>
                <a:srgbClr val="000000"/>
              </a:buClr>
              <a:buSzPts val="1500"/>
              <a:buFont typeface="Arial"/>
              <a:buChar char="•"/>
            </a:pPr>
            <a:r>
              <a:rPr b="0" i="0" lang="ko-KR" sz="1500" u="none" strike="noStrike">
                <a:solidFill>
                  <a:srgbClr val="000000"/>
                </a:solidFill>
                <a:latin typeface="Cookie"/>
                <a:ea typeface="Cookie"/>
                <a:cs typeface="Cookie"/>
                <a:sym typeface="Cookie"/>
              </a:rPr>
              <a:t>로그인에 성공할 경우 로그인 메뉴는 클릭을 통해 회원용 드롭다운을 띄울 수 있는 회원 프로필 사진으로 변경된다.</a:t>
            </a:r>
            <a:endParaRPr/>
          </a:p>
          <a:p>
            <a:pPr indent="-95250" lvl="0" marL="457200" marR="0" rtl="0" algn="l">
              <a:spcBef>
                <a:spcPts val="0"/>
              </a:spcBef>
              <a:spcAft>
                <a:spcPts val="0"/>
              </a:spcAft>
              <a:buClr>
                <a:srgbClr val="000000"/>
              </a:buClr>
              <a:buSzPts val="1500"/>
              <a:buFont typeface="Arial"/>
              <a:buChar char="•"/>
            </a:pPr>
            <a:r>
              <a:rPr b="0" i="0" lang="ko-KR" sz="1500" u="none" strike="noStrike">
                <a:solidFill>
                  <a:srgbClr val="000000"/>
                </a:solidFill>
                <a:latin typeface="Cookie"/>
                <a:ea typeface="Cookie"/>
                <a:cs typeface="Cookie"/>
                <a:sym typeface="Cookie"/>
              </a:rPr>
              <a:t>회원 드롭 다운은 회원 프로필 사진과 회원 아이디를 보여준다.</a:t>
            </a:r>
            <a:endParaRPr/>
          </a:p>
          <a:p>
            <a:pPr indent="-95250" lvl="0" marL="457200" marR="0" rtl="0" algn="l">
              <a:spcBef>
                <a:spcPts val="0"/>
              </a:spcBef>
              <a:spcAft>
                <a:spcPts val="0"/>
              </a:spcAft>
              <a:buClr>
                <a:srgbClr val="000000"/>
              </a:buClr>
              <a:buSzPts val="1500"/>
              <a:buFont typeface="Arial"/>
              <a:buChar char="•"/>
            </a:pPr>
            <a:r>
              <a:rPr b="0" i="0" lang="ko-KR" sz="1500" u="none" strike="noStrike">
                <a:solidFill>
                  <a:srgbClr val="000000"/>
                </a:solidFill>
                <a:latin typeface="Cookie"/>
                <a:ea typeface="Cookie"/>
                <a:cs typeface="Cookie"/>
                <a:sym typeface="Cookie"/>
              </a:rPr>
              <a:t>회원 드롭 다운은 나의 활동, 쪽지함, 회원 정보 수정, 내 개발 티어 - 기업 보기, 게시물 북마크, 일정 관리 메뉴를 가진다. 모든 메뉴는 클릭 시 해당 페이지로 이동할 수 있다.</a:t>
            </a:r>
            <a:endParaRPr/>
          </a:p>
          <a:p>
            <a:pPr indent="0" lvl="0" marL="0" marR="0" rtl="0" algn="l">
              <a:lnSpc>
                <a:spcPct val="150000"/>
              </a:lnSpc>
              <a:spcBef>
                <a:spcPts val="1200"/>
              </a:spcBef>
              <a:spcAft>
                <a:spcPts val="0"/>
              </a:spcAft>
              <a:buNone/>
            </a:pPr>
            <a:r>
              <a:t/>
            </a:r>
            <a:endParaRPr sz="2000">
              <a:solidFill>
                <a:schemeClr val="dk1"/>
              </a:solidFill>
              <a:latin typeface="Corben"/>
              <a:ea typeface="Corben"/>
              <a:cs typeface="Corben"/>
              <a:sym typeface="Corben"/>
            </a:endParaRPr>
          </a:p>
        </p:txBody>
      </p:sp>
      <p:grpSp>
        <p:nvGrpSpPr>
          <p:cNvPr id="157" name="Google Shape;157;p6"/>
          <p:cNvGrpSpPr/>
          <p:nvPr/>
        </p:nvGrpSpPr>
        <p:grpSpPr>
          <a:xfrm>
            <a:off x="10672861" y="6360161"/>
            <a:ext cx="1429314" cy="386252"/>
            <a:chOff x="10672861" y="6360161"/>
            <a:chExt cx="1429314" cy="386252"/>
          </a:xfrm>
        </p:grpSpPr>
        <p:sp>
          <p:nvSpPr>
            <p:cNvPr id="158" name="Google Shape;158;p6"/>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159" name="Google Shape;159;p6"/>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160" name="Google Shape;160;p6"/>
          <p:cNvSpPr txBox="1"/>
          <p:nvPr/>
        </p:nvSpPr>
        <p:spPr>
          <a:xfrm>
            <a:off x="627862" y="3784191"/>
            <a:ext cx="11564138" cy="93871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chemeClr val="dk1"/>
                </a:solidFill>
                <a:latin typeface="Corben"/>
                <a:ea typeface="Corben"/>
                <a:cs typeface="Corben"/>
                <a:sym typeface="Corben"/>
              </a:rPr>
              <a:t>Footer</a:t>
            </a:r>
            <a:endParaRPr/>
          </a:p>
          <a:p>
            <a:pPr indent="-95250" lvl="0" marL="457200" marR="0" rtl="0" algn="l">
              <a:spcBef>
                <a:spcPts val="1200"/>
              </a:spcBef>
              <a:spcAft>
                <a:spcPts val="0"/>
              </a:spcAft>
              <a:buClr>
                <a:srgbClr val="000000"/>
              </a:buClr>
              <a:buSzPts val="1500"/>
              <a:buFont typeface="Arial"/>
              <a:buChar char="•"/>
            </a:pPr>
            <a:r>
              <a:rPr b="0" i="0" lang="ko-KR" sz="1500" u="none" strike="noStrike">
                <a:solidFill>
                  <a:srgbClr val="000000"/>
                </a:solidFill>
                <a:latin typeface="Cookie"/>
                <a:ea typeface="Cookie"/>
                <a:cs typeface="Cookie"/>
                <a:sym typeface="Cookie"/>
              </a:rPr>
              <a:t>푸터는 사이트 개발자의 연락처와 그에 맞는 아이콘을 가진다.</a:t>
            </a:r>
            <a:endParaRPr sz="1500">
              <a:solidFill>
                <a:schemeClr val="dk1"/>
              </a:solidFill>
              <a:latin typeface="Cookie"/>
              <a:ea typeface="Cookie"/>
              <a:cs typeface="Cookie"/>
              <a:sym typeface="Cookie"/>
            </a:endParaRPr>
          </a:p>
        </p:txBody>
      </p:sp>
      <p:sp>
        <p:nvSpPr>
          <p:cNvPr id="161" name="Google Shape;161;p6"/>
          <p:cNvSpPr txBox="1"/>
          <p:nvPr/>
        </p:nvSpPr>
        <p:spPr>
          <a:xfrm>
            <a:off x="599438" y="4843596"/>
            <a:ext cx="11564138" cy="93871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chemeClr val="dk1"/>
                </a:solidFill>
                <a:latin typeface="Corben"/>
                <a:ea typeface="Corben"/>
                <a:cs typeface="Corben"/>
                <a:sym typeface="Corben"/>
              </a:rPr>
              <a:t>SideBar</a:t>
            </a:r>
            <a:endParaRPr sz="2000">
              <a:solidFill>
                <a:schemeClr val="dk1"/>
              </a:solidFill>
              <a:latin typeface="Corben"/>
              <a:ea typeface="Corben"/>
              <a:cs typeface="Corben"/>
              <a:sym typeface="Corben"/>
            </a:endParaRPr>
          </a:p>
          <a:p>
            <a:pPr indent="-95250" lvl="0" marL="457200" marR="0" rtl="0" algn="l">
              <a:spcBef>
                <a:spcPts val="1200"/>
              </a:spcBef>
              <a:spcAft>
                <a:spcPts val="0"/>
              </a:spcAft>
              <a:buClr>
                <a:srgbClr val="000000"/>
              </a:buClr>
              <a:buSzPts val="1500"/>
              <a:buFont typeface="Arial"/>
              <a:buChar char="•"/>
            </a:pPr>
            <a:r>
              <a:rPr b="0" i="0" lang="ko-KR" sz="1500" u="none" strike="noStrike">
                <a:solidFill>
                  <a:srgbClr val="000000"/>
                </a:solidFill>
                <a:latin typeface="Cookie"/>
                <a:ea typeface="Cookie"/>
                <a:cs typeface="Cookie"/>
                <a:sym typeface="Cookie"/>
              </a:rPr>
              <a:t>사이드바는 현재 로그인 한 세션이 사용자인지 관리자인지 판단하여 그에 맞는 메뉴를 가진다.</a:t>
            </a:r>
            <a:endParaRPr sz="1500">
              <a:solidFill>
                <a:schemeClr val="dk1"/>
              </a:solidFill>
              <a:latin typeface="Cookie"/>
              <a:ea typeface="Cookie"/>
              <a:cs typeface="Cookie"/>
              <a:sym typeface="Cooki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7"/>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b="1" sz="2000">
              <a:solidFill>
                <a:schemeClr val="dk1"/>
              </a:solidFill>
              <a:latin typeface="Cookie"/>
              <a:ea typeface="Cookie"/>
              <a:cs typeface="Cookie"/>
              <a:sym typeface="Cookie"/>
            </a:endParaRPr>
          </a:p>
        </p:txBody>
      </p:sp>
      <p:pic>
        <p:nvPicPr>
          <p:cNvPr descr="텍스트, 표지판, 클립아트이(가) 표시된 사진&#10;&#10;자동 생성된 설명" id="168" name="Google Shape;168;p7"/>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169" name="Google Shape;169;p7"/>
          <p:cNvGrpSpPr/>
          <p:nvPr/>
        </p:nvGrpSpPr>
        <p:grpSpPr>
          <a:xfrm>
            <a:off x="10672861" y="6360161"/>
            <a:ext cx="1429314" cy="386252"/>
            <a:chOff x="10672861" y="6360161"/>
            <a:chExt cx="1429314" cy="386252"/>
          </a:xfrm>
        </p:grpSpPr>
        <p:sp>
          <p:nvSpPr>
            <p:cNvPr id="170" name="Google Shape;170;p7"/>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171" name="Google Shape;171;p7"/>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pic>
        <p:nvPicPr>
          <p:cNvPr id="172" name="Google Shape;172;p7"/>
          <p:cNvPicPr preferRelativeResize="0"/>
          <p:nvPr/>
        </p:nvPicPr>
        <p:blipFill rotWithShape="1">
          <a:blip r:embed="rId5">
            <a:alphaModFix/>
          </a:blip>
          <a:srcRect b="0" l="0" r="0" t="0"/>
          <a:stretch/>
        </p:blipFill>
        <p:spPr>
          <a:xfrm>
            <a:off x="1123639" y="1313286"/>
            <a:ext cx="7138227" cy="5279238"/>
          </a:xfrm>
          <a:prstGeom prst="rect">
            <a:avLst/>
          </a:prstGeom>
          <a:noFill/>
          <a:ln>
            <a:noFill/>
          </a:ln>
        </p:spPr>
      </p:pic>
      <p:pic>
        <p:nvPicPr>
          <p:cNvPr id="173" name="Google Shape;173;p7"/>
          <p:cNvPicPr preferRelativeResize="0"/>
          <p:nvPr/>
        </p:nvPicPr>
        <p:blipFill rotWithShape="1">
          <a:blip r:embed="rId6">
            <a:alphaModFix/>
          </a:blip>
          <a:srcRect b="0" l="0" r="0" t="0"/>
          <a:stretch/>
        </p:blipFill>
        <p:spPr>
          <a:xfrm>
            <a:off x="5423398" y="1726431"/>
            <a:ext cx="284551" cy="88076"/>
          </a:xfrm>
          <a:prstGeom prst="rect">
            <a:avLst/>
          </a:prstGeom>
          <a:noFill/>
          <a:ln>
            <a:noFill/>
          </a:ln>
        </p:spPr>
      </p:pic>
      <p:sp>
        <p:nvSpPr>
          <p:cNvPr id="174" name="Google Shape;174;p7"/>
          <p:cNvSpPr txBox="1"/>
          <p:nvPr/>
        </p:nvSpPr>
        <p:spPr>
          <a:xfrm>
            <a:off x="4025660" y="882965"/>
            <a:ext cx="6096000" cy="45922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dk1"/>
                </a:solidFill>
                <a:latin typeface="Corben"/>
                <a:ea typeface="Corben"/>
                <a:cs typeface="Corben"/>
                <a:sym typeface="Corben"/>
              </a:rPr>
              <a:t>Header</a:t>
            </a:r>
            <a:endParaRPr/>
          </a:p>
        </p:txBody>
      </p:sp>
      <p:sp>
        <p:nvSpPr>
          <p:cNvPr id="175" name="Google Shape;175;p7"/>
          <p:cNvSpPr txBox="1"/>
          <p:nvPr/>
        </p:nvSpPr>
        <p:spPr>
          <a:xfrm>
            <a:off x="6912633" y="6030287"/>
            <a:ext cx="6096000" cy="45922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dk1"/>
                </a:solidFill>
                <a:latin typeface="Corben"/>
                <a:ea typeface="Corben"/>
                <a:cs typeface="Corben"/>
                <a:sym typeface="Corben"/>
              </a:rPr>
              <a:t>Footer</a:t>
            </a:r>
            <a:endParaRPr/>
          </a:p>
        </p:txBody>
      </p:sp>
      <p:sp>
        <p:nvSpPr>
          <p:cNvPr id="176" name="Google Shape;176;p7"/>
          <p:cNvSpPr txBox="1"/>
          <p:nvPr/>
        </p:nvSpPr>
        <p:spPr>
          <a:xfrm>
            <a:off x="123646" y="3429000"/>
            <a:ext cx="1687901" cy="45922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dk1"/>
                </a:solidFill>
                <a:latin typeface="Corben"/>
                <a:ea typeface="Corben"/>
                <a:cs typeface="Corben"/>
                <a:sym typeface="Corben"/>
              </a:rPr>
              <a:t>SideBar</a:t>
            </a:r>
            <a:endParaRPr sz="1800">
              <a:solidFill>
                <a:schemeClr val="dk1"/>
              </a:solidFill>
              <a:latin typeface="Corben"/>
              <a:ea typeface="Corben"/>
              <a:cs typeface="Corben"/>
              <a:sym typeface="Corben"/>
            </a:endParaRPr>
          </a:p>
        </p:txBody>
      </p:sp>
      <p:sp>
        <p:nvSpPr>
          <p:cNvPr id="177" name="Google Shape;177;p7"/>
          <p:cNvSpPr txBox="1"/>
          <p:nvPr/>
        </p:nvSpPr>
        <p:spPr>
          <a:xfrm>
            <a:off x="8658046" y="1726431"/>
            <a:ext cx="3338422" cy="212365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200"/>
              <a:buFont typeface="Cookie"/>
              <a:buAutoNum type="arabicPeriod"/>
            </a:pPr>
            <a:r>
              <a:rPr lang="ko-KR" sz="1200">
                <a:solidFill>
                  <a:schemeClr val="dk1"/>
                </a:solidFill>
                <a:latin typeface="Cookie"/>
                <a:ea typeface="Cookie"/>
                <a:cs typeface="Cookie"/>
                <a:sym typeface="Cookie"/>
              </a:rPr>
              <a:t>HOT 게시판에는 일정시간동안 추천 또는 조회수가 가장 많았던 게시물을 각 게시판에서 취합해 보여줌</a:t>
            </a:r>
            <a:endParaRPr sz="1200">
              <a:solidFill>
                <a:schemeClr val="dk1"/>
              </a:solidFill>
              <a:latin typeface="Cookie"/>
              <a:ea typeface="Cookie"/>
              <a:cs typeface="Cookie"/>
              <a:sym typeface="Cookie"/>
            </a:endParaRPr>
          </a:p>
          <a:p>
            <a:pPr indent="-266700" lvl="0" marL="342900" marR="0" rtl="0" algn="l">
              <a:spcBef>
                <a:spcPts val="0"/>
              </a:spcBef>
              <a:spcAft>
                <a:spcPts val="0"/>
              </a:spcAft>
              <a:buClr>
                <a:schemeClr val="dk1"/>
              </a:buClr>
              <a:buSzPts val="1200"/>
              <a:buFont typeface="Malgun Gothic"/>
              <a:buNone/>
            </a:pPr>
            <a:r>
              <a:t/>
            </a:r>
            <a:endParaRPr sz="1200">
              <a:solidFill>
                <a:schemeClr val="dk1"/>
              </a:solidFill>
              <a:latin typeface="Cookie"/>
              <a:ea typeface="Cookie"/>
              <a:cs typeface="Cookie"/>
              <a:sym typeface="Cookie"/>
            </a:endParaRPr>
          </a:p>
          <a:p>
            <a:pPr indent="-266700" lvl="0" marL="342900" marR="0" rtl="0" algn="l">
              <a:spcBef>
                <a:spcPts val="0"/>
              </a:spcBef>
              <a:spcAft>
                <a:spcPts val="0"/>
              </a:spcAft>
              <a:buClr>
                <a:schemeClr val="dk1"/>
              </a:buClr>
              <a:buSzPts val="1200"/>
              <a:buFont typeface="Malgun Gothic"/>
              <a:buNone/>
            </a:pPr>
            <a:r>
              <a:t/>
            </a:r>
            <a:endParaRPr sz="12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200"/>
              <a:buFont typeface="Cookie"/>
              <a:buAutoNum type="arabicPeriod"/>
            </a:pPr>
            <a:r>
              <a:rPr lang="ko-KR" sz="1200">
                <a:solidFill>
                  <a:schemeClr val="dk1"/>
                </a:solidFill>
                <a:latin typeface="Cookie"/>
                <a:ea typeface="Cookie"/>
                <a:cs typeface="Cookie"/>
                <a:sym typeface="Cookie"/>
              </a:rPr>
              <a:t>커뮤니티 사이트 관리자가 메인 화면에 노출하고 싶은 컨텐츠(광고, 이벤트 등) 노출</a:t>
            </a:r>
            <a:endParaRPr sz="1200">
              <a:solidFill>
                <a:schemeClr val="dk1"/>
              </a:solidFill>
              <a:latin typeface="Cookie"/>
              <a:ea typeface="Cookie"/>
              <a:cs typeface="Cookie"/>
              <a:sym typeface="Cookie"/>
            </a:endParaRPr>
          </a:p>
          <a:p>
            <a:pPr indent="-266700" lvl="0" marL="342900" marR="0" rtl="0" algn="l">
              <a:spcBef>
                <a:spcPts val="0"/>
              </a:spcBef>
              <a:spcAft>
                <a:spcPts val="0"/>
              </a:spcAft>
              <a:buClr>
                <a:schemeClr val="dk1"/>
              </a:buClr>
              <a:buSzPts val="1200"/>
              <a:buFont typeface="Malgun Gothic"/>
              <a:buNone/>
            </a:pPr>
            <a:r>
              <a:t/>
            </a:r>
            <a:endParaRPr sz="1200">
              <a:solidFill>
                <a:schemeClr val="dk1"/>
              </a:solidFill>
              <a:latin typeface="Cookie"/>
              <a:ea typeface="Cookie"/>
              <a:cs typeface="Cookie"/>
              <a:sym typeface="Cookie"/>
            </a:endParaRPr>
          </a:p>
          <a:p>
            <a:pPr indent="-266700" lvl="0" marL="342900" marR="0" rtl="0" algn="l">
              <a:spcBef>
                <a:spcPts val="0"/>
              </a:spcBef>
              <a:spcAft>
                <a:spcPts val="0"/>
              </a:spcAft>
              <a:buClr>
                <a:schemeClr val="dk1"/>
              </a:buClr>
              <a:buSzPts val="1200"/>
              <a:buFont typeface="Malgun Gothic"/>
              <a:buNone/>
            </a:pPr>
            <a:r>
              <a:t/>
            </a:r>
            <a:endParaRPr sz="12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200"/>
              <a:buFont typeface="Cookie"/>
              <a:buAutoNum type="arabicPeriod"/>
            </a:pPr>
            <a:r>
              <a:rPr lang="ko-KR" sz="1200">
                <a:solidFill>
                  <a:schemeClr val="dk1"/>
                </a:solidFill>
                <a:latin typeface="Cookie"/>
                <a:ea typeface="Cookie"/>
                <a:cs typeface="Cookie"/>
                <a:sym typeface="Cookie"/>
              </a:rPr>
              <a:t>공지사항 게시판의 내용을 메인 홈페이지에 노출시켜 회원들이게 알림</a:t>
            </a:r>
            <a:endParaRPr sz="1200">
              <a:solidFill>
                <a:schemeClr val="dk1"/>
              </a:solidFill>
              <a:latin typeface="Cookie"/>
              <a:ea typeface="Cookie"/>
              <a:cs typeface="Cookie"/>
              <a:sym typeface="Cooki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8"/>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8"/>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sz="1800">
              <a:solidFill>
                <a:schemeClr val="dk1"/>
              </a:solidFill>
              <a:latin typeface="Cookie"/>
              <a:ea typeface="Cookie"/>
              <a:cs typeface="Cookie"/>
              <a:sym typeface="Cookie"/>
            </a:endParaRPr>
          </a:p>
        </p:txBody>
      </p:sp>
      <p:pic>
        <p:nvPicPr>
          <p:cNvPr descr="텍스트, 표지판, 클립아트이(가) 표시된 사진&#10;&#10;자동 생성된 설명" id="184" name="Google Shape;184;p8"/>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sp>
        <p:nvSpPr>
          <p:cNvPr id="185" name="Google Shape;185;p8"/>
          <p:cNvSpPr txBox="1"/>
          <p:nvPr/>
        </p:nvSpPr>
        <p:spPr>
          <a:xfrm>
            <a:off x="562126" y="1161187"/>
            <a:ext cx="11448899" cy="227754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007FFF"/>
                </a:solidFill>
                <a:latin typeface="Corben"/>
                <a:ea typeface="Corben"/>
                <a:cs typeface="Corben"/>
                <a:sym typeface="Corben"/>
              </a:rPr>
              <a:t>&lt;화면 페이지 구성&gt;</a:t>
            </a:r>
            <a:br>
              <a:rPr lang="ko-KR" sz="2000">
                <a:solidFill>
                  <a:schemeClr val="dk1"/>
                </a:solidFill>
                <a:latin typeface="Corben"/>
                <a:ea typeface="Corben"/>
                <a:cs typeface="Corben"/>
                <a:sym typeface="Corben"/>
              </a:rPr>
            </a:br>
            <a:r>
              <a:rPr lang="ko-KR" sz="2000">
                <a:solidFill>
                  <a:schemeClr val="dk1"/>
                </a:solidFill>
                <a:latin typeface="Corben"/>
                <a:ea typeface="Corben"/>
                <a:cs typeface="Corben"/>
                <a:sym typeface="Corben"/>
              </a:rPr>
              <a:t>메인 페이지</a:t>
            </a:r>
            <a:endParaRPr sz="2000">
              <a:solidFill>
                <a:schemeClr val="dk1"/>
              </a:solidFill>
              <a:latin typeface="Corben"/>
              <a:ea typeface="Corben"/>
              <a:cs typeface="Corben"/>
              <a:sym typeface="Corben"/>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메인 페이지는 광고, 이벤트 등 사진을 게시할 수 있는 슬라이드를 가진다.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메인 페이지는 페이지 로딩시마다 추천수가 높은 상위 n개의 게시물을 보여주는 HOT 게시물 div를 가진다.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메인 페이지는 페이지 로딩시마다 최근 공지사항을 보여주는 공지사항 div를 가진다.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메인 페이지는 사용자들의 개발 언어 분포도를 보여주는 차트를 가진다.</a:t>
            </a:r>
            <a:endParaRPr sz="2000">
              <a:solidFill>
                <a:schemeClr val="dk1"/>
              </a:solidFill>
              <a:latin typeface="Corben"/>
              <a:ea typeface="Corben"/>
              <a:cs typeface="Corben"/>
              <a:sym typeface="Corben"/>
            </a:endParaRPr>
          </a:p>
        </p:txBody>
      </p:sp>
      <p:grpSp>
        <p:nvGrpSpPr>
          <p:cNvPr id="186" name="Google Shape;186;p8"/>
          <p:cNvGrpSpPr/>
          <p:nvPr/>
        </p:nvGrpSpPr>
        <p:grpSpPr>
          <a:xfrm>
            <a:off x="10672861" y="6360161"/>
            <a:ext cx="1429314" cy="386252"/>
            <a:chOff x="10672861" y="6360161"/>
            <a:chExt cx="1429314" cy="386252"/>
          </a:xfrm>
        </p:grpSpPr>
        <p:sp>
          <p:nvSpPr>
            <p:cNvPr id="187" name="Google Shape;187;p8"/>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188" name="Google Shape;188;p8"/>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189" name="Google Shape;189;p8"/>
          <p:cNvSpPr txBox="1"/>
          <p:nvPr/>
        </p:nvSpPr>
        <p:spPr>
          <a:xfrm>
            <a:off x="627862" y="4241579"/>
            <a:ext cx="11564138" cy="181588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chemeClr val="dk1"/>
                </a:solidFill>
                <a:latin typeface="Corben"/>
                <a:ea typeface="Corben"/>
                <a:cs typeface="Corben"/>
                <a:sym typeface="Corben"/>
              </a:rPr>
              <a:t>로그인 페이지</a:t>
            </a:r>
            <a:endParaRPr sz="2000">
              <a:solidFill>
                <a:schemeClr val="dk1"/>
              </a:solidFill>
              <a:latin typeface="Corben"/>
              <a:ea typeface="Corben"/>
              <a:cs typeface="Corben"/>
              <a:sym typeface="Corben"/>
            </a:endParaRPr>
          </a:p>
          <a:p>
            <a:pPr indent="-114300" lvl="0" marL="457200" marR="0" rtl="0" algn="l">
              <a:spcBef>
                <a:spcPts val="120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비회원이 로그인하지 않은 상태로 게시판에 접근하려고 할 경우, 로그인 페이지로 이동된다.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로그인 시 입력된 아이디와 비밀번호에 대한 유효성 검사를 한다.</a:t>
            </a:r>
            <a:endParaRPr/>
          </a:p>
          <a:p>
            <a:pPr indent="-114300" lvl="0" marL="457200" marR="0" rtl="0" algn="l">
              <a:spcBef>
                <a:spcPts val="0"/>
              </a:spcBef>
              <a:spcAft>
                <a:spcPts val="0"/>
              </a:spcAft>
              <a:buClr>
                <a:srgbClr val="000000"/>
              </a:buClr>
              <a:buSzPts val="1800"/>
              <a:buFont typeface="Arial"/>
              <a:buChar char="•"/>
            </a:pPr>
            <a:r>
              <a:rPr b="0" i="0" lang="ko-KR" sz="1800" u="none" strike="noStrike">
                <a:solidFill>
                  <a:srgbClr val="000000"/>
                </a:solidFill>
                <a:latin typeface="Cookie"/>
                <a:ea typeface="Cookie"/>
                <a:cs typeface="Cookie"/>
                <a:sym typeface="Cookie"/>
              </a:rPr>
              <a:t>해당 회원의 상태 값(일반 회원, 관리자)에 따라 접근 페이지를 구분한다.</a:t>
            </a:r>
            <a:br>
              <a:rPr b="0" i="0" lang="ko-KR" sz="1800" u="none" strike="noStrike">
                <a:solidFill>
                  <a:srgbClr val="000000"/>
                </a:solidFill>
                <a:latin typeface="Cookie"/>
                <a:ea typeface="Cookie"/>
                <a:cs typeface="Cookie"/>
                <a:sym typeface="Cookie"/>
              </a:rPr>
            </a:br>
            <a:r>
              <a:rPr b="0" i="0" lang="ko-KR" sz="1800" u="none" strike="noStrike">
                <a:solidFill>
                  <a:srgbClr val="000000"/>
                </a:solidFill>
                <a:latin typeface="Cookie"/>
                <a:ea typeface="Cookie"/>
                <a:cs typeface="Cookie"/>
                <a:sym typeface="Cookie"/>
              </a:rPr>
              <a:t>  로그인 성공 시 일반 회원은 메인 페이지에, 관리자는 관리자용 페이지에 접근할 수 있다.</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9"/>
          <p:cNvSpPr/>
          <p:nvPr/>
        </p:nvSpPr>
        <p:spPr>
          <a:xfrm>
            <a:off x="1056187" y="742949"/>
            <a:ext cx="4096836" cy="10001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9"/>
          <p:cNvSpPr txBox="1"/>
          <p:nvPr/>
        </p:nvSpPr>
        <p:spPr>
          <a:xfrm>
            <a:off x="1186112" y="315872"/>
            <a:ext cx="15537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Cookie"/>
                <a:ea typeface="Cookie"/>
                <a:cs typeface="Cookie"/>
                <a:sym typeface="Cookie"/>
              </a:rPr>
              <a:t>시나리오</a:t>
            </a:r>
            <a:endParaRPr b="1" sz="2000">
              <a:solidFill>
                <a:schemeClr val="dk1"/>
              </a:solidFill>
              <a:latin typeface="Cookie"/>
              <a:ea typeface="Cookie"/>
              <a:cs typeface="Cookie"/>
              <a:sym typeface="Cookie"/>
            </a:endParaRPr>
          </a:p>
        </p:txBody>
      </p:sp>
      <p:pic>
        <p:nvPicPr>
          <p:cNvPr descr="텍스트, 표지판, 클립아트이(가) 표시된 사진&#10;&#10;자동 생성된 설명" id="196" name="Google Shape;196;p9"/>
          <p:cNvPicPr preferRelativeResize="0"/>
          <p:nvPr/>
        </p:nvPicPr>
        <p:blipFill rotWithShape="1">
          <a:blip r:embed="rId3">
            <a:alphaModFix/>
          </a:blip>
          <a:srcRect b="0" l="0" r="0" t="0"/>
          <a:stretch/>
        </p:blipFill>
        <p:spPr>
          <a:xfrm>
            <a:off x="228905" y="176515"/>
            <a:ext cx="666446" cy="666446"/>
          </a:xfrm>
          <a:prstGeom prst="rect">
            <a:avLst/>
          </a:prstGeom>
          <a:noFill/>
          <a:ln>
            <a:noFill/>
          </a:ln>
        </p:spPr>
      </p:pic>
      <p:grpSp>
        <p:nvGrpSpPr>
          <p:cNvPr id="197" name="Google Shape;197;p9"/>
          <p:cNvGrpSpPr/>
          <p:nvPr/>
        </p:nvGrpSpPr>
        <p:grpSpPr>
          <a:xfrm>
            <a:off x="10672861" y="6360161"/>
            <a:ext cx="1429314" cy="386252"/>
            <a:chOff x="10672861" y="6360161"/>
            <a:chExt cx="1429314" cy="386252"/>
          </a:xfrm>
        </p:grpSpPr>
        <p:sp>
          <p:nvSpPr>
            <p:cNvPr id="198" name="Google Shape;198;p9"/>
            <p:cNvSpPr txBox="1"/>
            <p:nvPr/>
          </p:nvSpPr>
          <p:spPr>
            <a:xfrm>
              <a:off x="11803695" y="6438636"/>
              <a:ext cx="298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pic>
          <p:nvPicPr>
            <p:cNvPr descr="텍스트, 클립아트, 식탁용기구, 접시이(가) 표시된 사진&#10;&#10;자동 생성된 설명" id="199" name="Google Shape;199;p9"/>
            <p:cNvPicPr preferRelativeResize="0"/>
            <p:nvPr/>
          </p:nvPicPr>
          <p:blipFill rotWithShape="1">
            <a:blip r:embed="rId4">
              <a:alphaModFix/>
            </a:blip>
            <a:srcRect b="0" l="0" r="0" t="0"/>
            <a:stretch/>
          </p:blipFill>
          <p:spPr>
            <a:xfrm>
              <a:off x="10672861" y="6360161"/>
              <a:ext cx="1130834" cy="386252"/>
            </a:xfrm>
            <a:prstGeom prst="rect">
              <a:avLst/>
            </a:prstGeom>
            <a:noFill/>
            <a:ln>
              <a:noFill/>
            </a:ln>
          </p:spPr>
        </p:pic>
      </p:grpSp>
      <p:sp>
        <p:nvSpPr>
          <p:cNvPr id="200" name="Google Shape;200;p9"/>
          <p:cNvSpPr txBox="1"/>
          <p:nvPr/>
        </p:nvSpPr>
        <p:spPr>
          <a:xfrm>
            <a:off x="8003997" y="537392"/>
            <a:ext cx="3959098" cy="3293209"/>
          </a:xfrm>
          <a:prstGeom prst="rect">
            <a:avLst/>
          </a:prstGeom>
          <a:noFill/>
          <a:ln>
            <a:noFill/>
          </a:ln>
        </p:spPr>
        <p:txBody>
          <a:bodyPr anchorCtr="0" anchor="t" bIns="45700" lIns="91425" spcFirstLastPara="1" rIns="91425" wrap="square" tIns="45700">
            <a:spAutoFit/>
          </a:bodyPr>
          <a:lstStyle/>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글쓰기 버튼 클릭 시 글쓰기 페이지로 이동</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게시글을 클릭하면 컨텐츠 페이지로 이동</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해당 게시판에서 게시물 검색</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342900" lvl="0" marL="342900" marR="0" rtl="0" algn="l">
              <a:spcBef>
                <a:spcPts val="0"/>
              </a:spcBef>
              <a:spcAft>
                <a:spcPts val="0"/>
              </a:spcAft>
              <a:buClr>
                <a:schemeClr val="dk1"/>
              </a:buClr>
              <a:buSzPts val="1600"/>
              <a:buFont typeface="Cookie"/>
              <a:buAutoNum type="arabicPeriod"/>
            </a:pPr>
            <a:r>
              <a:rPr lang="ko-KR" sz="1600">
                <a:solidFill>
                  <a:schemeClr val="dk1"/>
                </a:solidFill>
                <a:latin typeface="Cookie"/>
                <a:ea typeface="Cookie"/>
                <a:cs typeface="Cookie"/>
                <a:sym typeface="Cookie"/>
              </a:rPr>
              <a:t>프로젝트 기한이 게시글 제목 우측에 표시되며 기한 지날 시 마감으로 바뀌며 색을 바뀌게 하여 직관적</a:t>
            </a:r>
            <a:endParaRPr sz="1600">
              <a:solidFill>
                <a:schemeClr val="dk1"/>
              </a:solidFill>
              <a:latin typeface="Cookie"/>
              <a:ea typeface="Cookie"/>
              <a:cs typeface="Cookie"/>
              <a:sym typeface="Cookie"/>
            </a:endParaRPr>
          </a:p>
          <a:p>
            <a:pPr indent="-241300" lvl="0" marL="342900" marR="0" rtl="0" algn="l">
              <a:spcBef>
                <a:spcPts val="0"/>
              </a:spcBef>
              <a:spcAft>
                <a:spcPts val="0"/>
              </a:spcAft>
              <a:buClr>
                <a:schemeClr val="dk1"/>
              </a:buClr>
              <a:buSzPts val="1600"/>
              <a:buFont typeface="Malgun Gothic"/>
              <a:buNone/>
            </a:pPr>
            <a:r>
              <a:t/>
            </a:r>
            <a:endParaRPr sz="1600">
              <a:solidFill>
                <a:schemeClr val="dk1"/>
              </a:solidFill>
              <a:latin typeface="Cookie"/>
              <a:ea typeface="Cookie"/>
              <a:cs typeface="Cookie"/>
              <a:sym typeface="Cookie"/>
            </a:endParaRPr>
          </a:p>
          <a:p>
            <a:pPr indent="0" lvl="0" marL="0" marR="0" rtl="0" algn="l">
              <a:spcBef>
                <a:spcPts val="0"/>
              </a:spcBef>
              <a:spcAft>
                <a:spcPts val="0"/>
              </a:spcAft>
              <a:buNone/>
            </a:pPr>
            <a:r>
              <a:t/>
            </a:r>
            <a:endParaRPr sz="1600">
              <a:solidFill>
                <a:schemeClr val="dk1"/>
              </a:solidFill>
              <a:latin typeface="Cookie"/>
              <a:ea typeface="Cookie"/>
              <a:cs typeface="Cookie"/>
              <a:sym typeface="Cookie"/>
            </a:endParaRPr>
          </a:p>
        </p:txBody>
      </p:sp>
      <p:grpSp>
        <p:nvGrpSpPr>
          <p:cNvPr id="201" name="Google Shape;201;p9"/>
          <p:cNvGrpSpPr/>
          <p:nvPr/>
        </p:nvGrpSpPr>
        <p:grpSpPr>
          <a:xfrm>
            <a:off x="562128" y="1074157"/>
            <a:ext cx="7352019" cy="5237434"/>
            <a:chOff x="284456" y="460306"/>
            <a:chExt cx="8058542" cy="5940909"/>
          </a:xfrm>
        </p:grpSpPr>
        <p:pic>
          <p:nvPicPr>
            <p:cNvPr descr="테이블이(가) 표시된 사진&#10;&#10;자동 생성된 설명" id="202" name="Google Shape;202;p9"/>
            <p:cNvPicPr preferRelativeResize="0"/>
            <p:nvPr/>
          </p:nvPicPr>
          <p:blipFill rotWithShape="1">
            <a:blip r:embed="rId5">
              <a:alphaModFix/>
            </a:blip>
            <a:srcRect b="0" l="0" r="0" t="0"/>
            <a:stretch/>
          </p:blipFill>
          <p:spPr>
            <a:xfrm>
              <a:off x="284456" y="460306"/>
              <a:ext cx="8058542" cy="5940909"/>
            </a:xfrm>
            <a:prstGeom prst="rect">
              <a:avLst/>
            </a:prstGeom>
            <a:noFill/>
            <a:ln>
              <a:noFill/>
            </a:ln>
          </p:spPr>
        </p:pic>
        <p:grpSp>
          <p:nvGrpSpPr>
            <p:cNvPr id="203" name="Google Shape;203;p9"/>
            <p:cNvGrpSpPr/>
            <p:nvPr/>
          </p:nvGrpSpPr>
          <p:grpSpPr>
            <a:xfrm>
              <a:off x="6769749" y="1017817"/>
              <a:ext cx="918675" cy="771854"/>
              <a:chOff x="1660850" y="370506"/>
              <a:chExt cx="1101012" cy="771854"/>
            </a:xfrm>
          </p:grpSpPr>
          <p:sp>
            <p:nvSpPr>
              <p:cNvPr id="204" name="Google Shape;204;p9"/>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05" name="Google Shape;205;p9"/>
              <p:cNvSpPr txBox="1"/>
              <p:nvPr/>
            </p:nvSpPr>
            <p:spPr>
              <a:xfrm>
                <a:off x="1660850" y="370506"/>
                <a:ext cx="478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1</a:t>
                </a:r>
                <a:endParaRPr sz="1800">
                  <a:solidFill>
                    <a:srgbClr val="FF0000"/>
                  </a:solidFill>
                  <a:latin typeface="Malgun Gothic"/>
                  <a:ea typeface="Malgun Gothic"/>
                  <a:cs typeface="Malgun Gothic"/>
                  <a:sym typeface="Malgun Gothic"/>
                </a:endParaRPr>
              </a:p>
            </p:txBody>
          </p:sp>
        </p:grpSp>
        <p:grpSp>
          <p:nvGrpSpPr>
            <p:cNvPr id="206" name="Google Shape;206;p9"/>
            <p:cNvGrpSpPr/>
            <p:nvPr/>
          </p:nvGrpSpPr>
          <p:grpSpPr>
            <a:xfrm>
              <a:off x="1361103" y="1789671"/>
              <a:ext cx="918675" cy="771854"/>
              <a:chOff x="1660850" y="370506"/>
              <a:chExt cx="1101012" cy="771854"/>
            </a:xfrm>
          </p:grpSpPr>
          <p:sp>
            <p:nvSpPr>
              <p:cNvPr id="207" name="Google Shape;207;p9"/>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08" name="Google Shape;208;p9"/>
              <p:cNvSpPr txBox="1"/>
              <p:nvPr/>
            </p:nvSpPr>
            <p:spPr>
              <a:xfrm>
                <a:off x="1660850" y="370506"/>
                <a:ext cx="478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2</a:t>
                </a:r>
                <a:endParaRPr sz="1800">
                  <a:solidFill>
                    <a:srgbClr val="FF0000"/>
                  </a:solidFill>
                  <a:latin typeface="Malgun Gothic"/>
                  <a:ea typeface="Malgun Gothic"/>
                  <a:cs typeface="Malgun Gothic"/>
                  <a:sym typeface="Malgun Gothic"/>
                </a:endParaRPr>
              </a:p>
            </p:txBody>
          </p:sp>
        </p:grpSp>
        <p:grpSp>
          <p:nvGrpSpPr>
            <p:cNvPr id="209" name="Google Shape;209;p9"/>
            <p:cNvGrpSpPr/>
            <p:nvPr/>
          </p:nvGrpSpPr>
          <p:grpSpPr>
            <a:xfrm>
              <a:off x="2497222" y="4768999"/>
              <a:ext cx="3086490" cy="771854"/>
              <a:chOff x="1660850" y="370506"/>
              <a:chExt cx="1101012" cy="771854"/>
            </a:xfrm>
          </p:grpSpPr>
          <p:sp>
            <p:nvSpPr>
              <p:cNvPr id="210" name="Google Shape;210;p9"/>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1" name="Google Shape;211;p9"/>
              <p:cNvSpPr txBox="1"/>
              <p:nvPr/>
            </p:nvSpPr>
            <p:spPr>
              <a:xfrm>
                <a:off x="1660850" y="370506"/>
                <a:ext cx="478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3</a:t>
                </a:r>
                <a:endParaRPr sz="1800">
                  <a:solidFill>
                    <a:srgbClr val="FF0000"/>
                  </a:solidFill>
                  <a:latin typeface="Malgun Gothic"/>
                  <a:ea typeface="Malgun Gothic"/>
                  <a:cs typeface="Malgun Gothic"/>
                  <a:sym typeface="Malgun Gothic"/>
                </a:endParaRPr>
              </a:p>
            </p:txBody>
          </p:sp>
        </p:grpSp>
        <p:grpSp>
          <p:nvGrpSpPr>
            <p:cNvPr id="212" name="Google Shape;212;p9"/>
            <p:cNvGrpSpPr/>
            <p:nvPr/>
          </p:nvGrpSpPr>
          <p:grpSpPr>
            <a:xfrm>
              <a:off x="2098222" y="2517698"/>
              <a:ext cx="918675" cy="771854"/>
              <a:chOff x="1660850" y="370506"/>
              <a:chExt cx="1101012" cy="771854"/>
            </a:xfrm>
          </p:grpSpPr>
          <p:sp>
            <p:nvSpPr>
              <p:cNvPr id="213" name="Google Shape;213;p9"/>
              <p:cNvSpPr/>
              <p:nvPr/>
            </p:nvSpPr>
            <p:spPr>
              <a:xfrm>
                <a:off x="1660850" y="666499"/>
                <a:ext cx="1101012" cy="475861"/>
              </a:xfrm>
              <a:prstGeom prst="frame">
                <a:avLst>
                  <a:gd fmla="val 1250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4" name="Google Shape;214;p9"/>
              <p:cNvSpPr txBox="1"/>
              <p:nvPr/>
            </p:nvSpPr>
            <p:spPr>
              <a:xfrm>
                <a:off x="1660850" y="370506"/>
                <a:ext cx="478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0000"/>
                    </a:solidFill>
                    <a:latin typeface="Malgun Gothic"/>
                    <a:ea typeface="Malgun Gothic"/>
                    <a:cs typeface="Malgun Gothic"/>
                    <a:sym typeface="Malgun Gothic"/>
                  </a:rPr>
                  <a:t>4</a:t>
                </a:r>
                <a:endParaRPr sz="1800">
                  <a:solidFill>
                    <a:srgbClr val="FF0000"/>
                  </a:solidFill>
                  <a:latin typeface="Malgun Gothic"/>
                  <a:ea typeface="Malgun Gothic"/>
                  <a:cs typeface="Malgun Gothic"/>
                  <a:sym typeface="Malgun Gothic"/>
                </a:endParaRPr>
              </a:p>
            </p:txBody>
          </p:sp>
        </p:grpSp>
        <p:pic>
          <p:nvPicPr>
            <p:cNvPr id="215" name="Google Shape;215;p9"/>
            <p:cNvPicPr preferRelativeResize="0"/>
            <p:nvPr/>
          </p:nvPicPr>
          <p:blipFill rotWithShape="1">
            <a:blip r:embed="rId6">
              <a:alphaModFix/>
            </a:blip>
            <a:srcRect b="0" l="0" r="0" t="0"/>
            <a:stretch/>
          </p:blipFill>
          <p:spPr>
            <a:xfrm>
              <a:off x="7707006" y="1017818"/>
              <a:ext cx="418267" cy="129464"/>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2022-12-01T01:15:47Z</dcterms:created>
  <dc:creator>854</dc:creator>
</cp:coreProperties>
</file>